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256" r:id="rId2"/>
    <p:sldId id="257" r:id="rId3"/>
    <p:sldId id="310" r:id="rId4"/>
    <p:sldId id="258" r:id="rId5"/>
    <p:sldId id="259" r:id="rId6"/>
    <p:sldId id="262" r:id="rId7"/>
    <p:sldId id="264" r:id="rId8"/>
    <p:sldId id="311" r:id="rId9"/>
    <p:sldId id="312" r:id="rId10"/>
    <p:sldId id="263" r:id="rId11"/>
    <p:sldId id="267" r:id="rId12"/>
    <p:sldId id="265" r:id="rId13"/>
    <p:sldId id="266" r:id="rId14"/>
    <p:sldId id="270" r:id="rId15"/>
    <p:sldId id="268" r:id="rId16"/>
    <p:sldId id="269" r:id="rId17"/>
    <p:sldId id="271" r:id="rId18"/>
    <p:sldId id="275" r:id="rId19"/>
    <p:sldId id="277" r:id="rId20"/>
    <p:sldId id="276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73" r:id="rId29"/>
    <p:sldId id="272" r:id="rId30"/>
    <p:sldId id="274" r:id="rId31"/>
    <p:sldId id="286" r:id="rId32"/>
    <p:sldId id="313" r:id="rId33"/>
    <p:sldId id="285" r:id="rId34"/>
    <p:sldId id="287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302" r:id="rId45"/>
    <p:sldId id="301" r:id="rId46"/>
    <p:sldId id="303" r:id="rId47"/>
    <p:sldId id="304" r:id="rId48"/>
    <p:sldId id="305" r:id="rId49"/>
    <p:sldId id="308" r:id="rId50"/>
    <p:sldId id="314" r:id="rId51"/>
    <p:sldId id="309" r:id="rId52"/>
    <p:sldId id="316" r:id="rId53"/>
    <p:sldId id="329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8" r:id="rId63"/>
    <p:sldId id="330" r:id="rId64"/>
    <p:sldId id="331" r:id="rId65"/>
    <p:sldId id="334" r:id="rId66"/>
    <p:sldId id="335" r:id="rId67"/>
    <p:sldId id="339" r:id="rId68"/>
    <p:sldId id="336" r:id="rId69"/>
    <p:sldId id="338" r:id="rId70"/>
    <p:sldId id="341" r:id="rId71"/>
    <p:sldId id="340" r:id="rId72"/>
    <p:sldId id="343" r:id="rId73"/>
    <p:sldId id="342" r:id="rId74"/>
    <p:sldId id="379" r:id="rId75"/>
    <p:sldId id="380" r:id="rId76"/>
    <p:sldId id="352" r:id="rId77"/>
    <p:sldId id="353" r:id="rId78"/>
    <p:sldId id="354" r:id="rId79"/>
    <p:sldId id="345" r:id="rId80"/>
    <p:sldId id="363" r:id="rId81"/>
    <p:sldId id="364" r:id="rId82"/>
    <p:sldId id="365" r:id="rId83"/>
    <p:sldId id="366" r:id="rId84"/>
    <p:sldId id="367" r:id="rId85"/>
    <p:sldId id="382" r:id="rId86"/>
    <p:sldId id="381" r:id="rId87"/>
    <p:sldId id="383" r:id="rId88"/>
    <p:sldId id="357" r:id="rId89"/>
    <p:sldId id="356" r:id="rId90"/>
    <p:sldId id="359" r:id="rId91"/>
    <p:sldId id="360" r:id="rId92"/>
    <p:sldId id="361" r:id="rId93"/>
    <p:sldId id="368" r:id="rId94"/>
    <p:sldId id="378" r:id="rId95"/>
    <p:sldId id="362" r:id="rId96"/>
    <p:sldId id="370" r:id="rId97"/>
    <p:sldId id="384" r:id="rId98"/>
    <p:sldId id="372" r:id="rId99"/>
    <p:sldId id="373" r:id="rId100"/>
    <p:sldId id="374" r:id="rId101"/>
    <p:sldId id="375" r:id="rId102"/>
    <p:sldId id="377" r:id="rId103"/>
    <p:sldId id="376" r:id="rId104"/>
    <p:sldId id="385" r:id="rId105"/>
    <p:sldId id="386" r:id="rId106"/>
    <p:sldId id="387" r:id="rId107"/>
    <p:sldId id="400" r:id="rId108"/>
    <p:sldId id="389" r:id="rId109"/>
    <p:sldId id="390" r:id="rId110"/>
    <p:sldId id="391" r:id="rId111"/>
    <p:sldId id="393" r:id="rId112"/>
    <p:sldId id="392" r:id="rId113"/>
    <p:sldId id="396" r:id="rId114"/>
    <p:sldId id="397" r:id="rId115"/>
    <p:sldId id="395" r:id="rId116"/>
    <p:sldId id="398" r:id="rId117"/>
    <p:sldId id="399" r:id="rId118"/>
    <p:sldId id="401" r:id="rId119"/>
    <p:sldId id="402" r:id="rId120"/>
    <p:sldId id="413" r:id="rId121"/>
    <p:sldId id="403" r:id="rId122"/>
    <p:sldId id="405" r:id="rId123"/>
    <p:sldId id="406" r:id="rId124"/>
    <p:sldId id="412" r:id="rId125"/>
    <p:sldId id="404" r:id="rId126"/>
    <p:sldId id="407" r:id="rId127"/>
    <p:sldId id="408" r:id="rId128"/>
    <p:sldId id="409" r:id="rId129"/>
    <p:sldId id="410" r:id="rId130"/>
    <p:sldId id="411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7A1"/>
    <a:srgbClr val="B2A8D0"/>
    <a:srgbClr val="666666"/>
    <a:srgbClr val="CDC6E0"/>
    <a:srgbClr val="606060"/>
    <a:srgbClr val="366088"/>
    <a:srgbClr val="0F45C7"/>
    <a:srgbClr val="E54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201" autoAdjust="0"/>
  </p:normalViewPr>
  <p:slideViewPr>
    <p:cSldViewPr snapToGrid="0">
      <p:cViewPr varScale="1">
        <p:scale>
          <a:sx n="79" d="100"/>
          <a:sy n="79" d="100"/>
        </p:scale>
        <p:origin x="1042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B8D0-4988-432B-9417-7B573DAABAD0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AE95-7374-406F-A8A1-986C3741F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8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4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981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7237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9653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696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643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635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3179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381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384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6682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3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31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122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5783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424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01939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3488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9761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2466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8598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3081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8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431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6548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4912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4039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281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3126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174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7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3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7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44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5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3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7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5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4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4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0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7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96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5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6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3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871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54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3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223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81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818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845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44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9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68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307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21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05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772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85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1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24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338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78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84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7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39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23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00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52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54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927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7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784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57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8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954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264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040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397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791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55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995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039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4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711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131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8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4128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39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2950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860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58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287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838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37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6756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6131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46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4864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622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97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2415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04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32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37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965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98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352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9740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61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178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8800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516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775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89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AE95-7374-406F-A8A1-986C3741F44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6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49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72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19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60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81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0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141D-9182-475B-B313-577A83957C1A}" type="datetimeFigureOut">
              <a:rPr lang="ru-RU" smtClean="0"/>
              <a:t>10.10.2023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3AE3C-BF1A-44CD-8862-2C73512D799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8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2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6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14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46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5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25.svg"/><Relationship Id="rId4" Type="http://schemas.openxmlformats.org/officeDocument/2006/relationships/image" Target="../media/image37.sv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27.svg"/><Relationship Id="rId4" Type="http://schemas.openxmlformats.org/officeDocument/2006/relationships/image" Target="../media/image41.sv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sv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56.sv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26" Type="http://schemas.openxmlformats.org/officeDocument/2006/relationships/image" Target="../media/image78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jpg"/><Relationship Id="rId19" Type="http://schemas.openxmlformats.org/officeDocument/2006/relationships/image" Target="../media/image71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55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28" Type="http://schemas.openxmlformats.org/officeDocument/2006/relationships/image" Target="../media/image57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56.svg"/><Relationship Id="rId4" Type="http://schemas.openxmlformats.org/officeDocument/2006/relationships/image" Target="../media/image58.png"/><Relationship Id="rId9" Type="http://schemas.openxmlformats.org/officeDocument/2006/relationships/image" Target="../media/image55.png"/><Relationship Id="rId14" Type="http://schemas.openxmlformats.org/officeDocument/2006/relationships/image" Target="../media/image7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9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0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8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10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Особенности современных подходов к верификации RISC-V ядер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7A846B05-95D1-0A48-3DC6-DA3E385E5F0B}"/>
              </a:ext>
            </a:extLst>
          </p:cNvPr>
          <p:cNvSpPr txBox="1">
            <a:spLocks/>
          </p:cNvSpPr>
          <p:nvPr/>
        </p:nvSpPr>
        <p:spPr>
          <a:xfrm>
            <a:off x="3069678" y="4977053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E54F40"/>
              </a:solidFill>
              <a:latin typeface="Proxima Nova Rg" panose="02000506030000020004" pitchFamily="2" charset="0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1194816" y="4206428"/>
            <a:ext cx="4546927" cy="338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b="1" dirty="0" err="1">
                <a:solidFill>
                  <a:srgbClr val="6A57A1"/>
                </a:solidFill>
              </a:rPr>
              <a:t>Чусов</a:t>
            </a:r>
            <a:r>
              <a:rPr lang="ru-RU" sz="2200" b="1" dirty="0">
                <a:solidFill>
                  <a:srgbClr val="6A57A1"/>
                </a:solidFill>
              </a:rPr>
              <a:t> Сергей Андреевич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rgbClr val="6A57A1"/>
                </a:solidFill>
              </a:rPr>
              <a:t>Инженер по верификации</a:t>
            </a:r>
            <a:endParaRPr lang="ru-RU" sz="2000" dirty="0">
              <a:solidFill>
                <a:srgbClr val="6A57A1"/>
              </a:solidFill>
            </a:endParaRP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A5A4EDB8-A507-872D-D397-A8DE7251E4CC}"/>
              </a:ext>
            </a:extLst>
          </p:cNvPr>
          <p:cNvSpPr txBox="1">
            <a:spLocks/>
          </p:cNvSpPr>
          <p:nvPr/>
        </p:nvSpPr>
        <p:spPr>
          <a:xfrm>
            <a:off x="4515869" y="4035150"/>
            <a:ext cx="6581030" cy="428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solidFill>
                  <a:srgbClr val="366088"/>
                </a:solidFill>
              </a:rPr>
              <a:t>НИЛ </a:t>
            </a:r>
            <a:r>
              <a:rPr lang="ru-RU" sz="2000" dirty="0" err="1">
                <a:solidFill>
                  <a:srgbClr val="366088"/>
                </a:solidFill>
              </a:rPr>
              <a:t>энергоэффективных</a:t>
            </a:r>
            <a:r>
              <a:rPr lang="ru-RU" sz="2000" dirty="0">
                <a:solidFill>
                  <a:srgbClr val="366088"/>
                </a:solidFill>
              </a:rPr>
              <a:t> Систем на Кристалле</a:t>
            </a:r>
            <a:endParaRPr lang="ru-RU" sz="2000" dirty="0">
              <a:solidFill>
                <a:srgbClr val="366088"/>
              </a:solidFill>
              <a:latin typeface="Proxima Nova Rg" panose="02000506030000020004" pitchFamily="2" charset="0"/>
            </a:endParaRPr>
          </a:p>
        </p:txBody>
      </p:sp>
      <p:pic>
        <p:nvPicPr>
          <p:cNvPr id="25" name="Picture 7" descr="C:\Users\srg_chs\Desktop\logo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8" y="4463895"/>
            <a:ext cx="2693308" cy="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92E8B3-BB56-48D3-AB7E-60CE4B597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7657" y="4823385"/>
            <a:ext cx="1141243" cy="10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198018-5E26-458E-87D9-56D40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D68AF32-B1E6-49A1-A604-FCA7617AB1C1}"/>
              </a:ext>
            </a:extLst>
          </p:cNvPr>
          <p:cNvSpPr txBox="1">
            <a:spLocks/>
          </p:cNvSpPr>
          <p:nvPr/>
        </p:nvSpPr>
        <p:spPr>
          <a:xfrm>
            <a:off x="1663167" y="3866357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Частный случай дизайна </a:t>
            </a:r>
            <a:r>
              <a:rPr lang="ru-RU" sz="1600" dirty="0"/>
              <a:t>– процессорное ядро.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9197B4E-2BB2-4E14-A764-3EAB2C51D51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883B72C-399F-43E9-BAB2-98818EAAE09D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141859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</p:spTree>
    <p:extLst>
      <p:ext uri="{BB962C8B-B14F-4D97-AF65-F5344CB8AC3E}">
        <p14:creationId xmlns:p14="http://schemas.microsoft.com/office/powerpoint/2010/main" val="2015058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FBBA5A2-A977-85DC-DADD-1F26462557ED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42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06222" y="6084409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236F8FB-8F12-151B-38E5-06C1FA960A5B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01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15316" y="4475712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E6AA83-02B4-F049-E30D-D630C159CA57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92C1F-3218-61EC-C07A-667CA95BA2A9}"/>
              </a:ext>
            </a:extLst>
          </p:cNvPr>
          <p:cNvSpPr txBox="1"/>
          <p:nvPr/>
        </p:nvSpPr>
        <p:spPr>
          <a:xfrm>
            <a:off x="4529914" y="5290988"/>
            <a:ext cx="323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Потенциальная надежность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2E788B-F4E8-C395-BB38-674EB1F539F7}"/>
              </a:ext>
            </a:extLst>
          </p:cNvPr>
          <p:cNvCxnSpPr>
            <a:cxnSpLocks/>
          </p:cNvCxnSpPr>
          <p:nvPr/>
        </p:nvCxnSpPr>
        <p:spPr>
          <a:xfrm>
            <a:off x="838200" y="569330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83F2BE-D0AF-A00A-D9E8-47DBEDCC7212}"/>
              </a:ext>
            </a:extLst>
          </p:cNvPr>
          <p:cNvSpPr txBox="1"/>
          <p:nvPr/>
        </p:nvSpPr>
        <p:spPr>
          <a:xfrm>
            <a:off x="2657092" y="530419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10B50-5F80-87CE-E2C6-3C957B59EFFD}"/>
              </a:ext>
            </a:extLst>
          </p:cNvPr>
          <p:cNvSpPr txBox="1"/>
          <p:nvPr/>
        </p:nvSpPr>
        <p:spPr>
          <a:xfrm>
            <a:off x="8449679" y="5307131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EE01A-E2ED-A43B-7AE4-CB364961BC60}"/>
              </a:ext>
            </a:extLst>
          </p:cNvPr>
          <p:cNvSpPr txBox="1"/>
          <p:nvPr/>
        </p:nvSpPr>
        <p:spPr>
          <a:xfrm>
            <a:off x="5377774" y="5683528"/>
            <a:ext cx="154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Доступность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411A77A-EDC1-62D4-D93F-6E18DB4DECEE}"/>
              </a:ext>
            </a:extLst>
          </p:cNvPr>
          <p:cNvCxnSpPr>
            <a:cxnSpLocks/>
          </p:cNvCxnSpPr>
          <p:nvPr/>
        </p:nvCxnSpPr>
        <p:spPr>
          <a:xfrm>
            <a:off x="838200" y="6075592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34E35-8BB4-DD4A-2929-701783AF4934}"/>
              </a:ext>
            </a:extLst>
          </p:cNvPr>
          <p:cNvSpPr txBox="1"/>
          <p:nvPr/>
        </p:nvSpPr>
        <p:spPr>
          <a:xfrm>
            <a:off x="2700340" y="5683528"/>
            <a:ext cx="101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Больше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B6764-C291-B47B-C949-0FDA6AD74273}"/>
              </a:ext>
            </a:extLst>
          </p:cNvPr>
          <p:cNvSpPr txBox="1"/>
          <p:nvPr/>
        </p:nvSpPr>
        <p:spPr>
          <a:xfrm>
            <a:off x="8405072" y="569916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Меньше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926B9-4663-1BC8-8FC2-526662797788}"/>
              </a:ext>
            </a:extLst>
          </p:cNvPr>
          <p:cNvSpPr txBox="1"/>
          <p:nvPr/>
        </p:nvSpPr>
        <p:spPr>
          <a:xfrm>
            <a:off x="5548125" y="6077014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D762C4B-3B4E-50F9-F1CA-67E8A83E1FE4}"/>
              </a:ext>
            </a:extLst>
          </p:cNvPr>
          <p:cNvCxnSpPr>
            <a:cxnSpLocks/>
          </p:cNvCxnSpPr>
          <p:nvPr/>
        </p:nvCxnSpPr>
        <p:spPr>
          <a:xfrm>
            <a:off x="849025" y="6491343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08455-7532-7E40-5701-2AF6D00175B6}"/>
              </a:ext>
            </a:extLst>
          </p:cNvPr>
          <p:cNvSpPr txBox="1"/>
          <p:nvPr/>
        </p:nvSpPr>
        <p:spPr>
          <a:xfrm>
            <a:off x="1642458" y="608635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E89A0-8068-E2C6-A6AD-F00AC5A9762F}"/>
              </a:ext>
            </a:extLst>
          </p:cNvPr>
          <p:cNvSpPr txBox="1"/>
          <p:nvPr/>
        </p:nvSpPr>
        <p:spPr>
          <a:xfrm>
            <a:off x="7449056" y="6095116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E2985-4C61-B77B-8F8D-8E2D7AE3E9CA}"/>
              </a:ext>
            </a:extLst>
          </p:cNvPr>
          <p:cNvSpPr txBox="1"/>
          <p:nvPr/>
        </p:nvSpPr>
        <p:spPr>
          <a:xfrm>
            <a:off x="4984487" y="647157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Воз-</a:t>
            </a:r>
            <a:r>
              <a:rPr lang="ru-RU" sz="2000" dirty="0" err="1">
                <a:solidFill>
                  <a:srgbClr val="666666"/>
                </a:solidFill>
              </a:rPr>
              <a:t>ть</a:t>
            </a:r>
            <a:r>
              <a:rPr lang="ru-RU" sz="2000" dirty="0">
                <a:solidFill>
                  <a:srgbClr val="666666"/>
                </a:solidFill>
              </a:rPr>
              <a:t> применения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8B6C01D-C57F-57FC-2338-268B23720465}"/>
              </a:ext>
            </a:extLst>
          </p:cNvPr>
          <p:cNvCxnSpPr>
            <a:cxnSpLocks/>
          </p:cNvCxnSpPr>
          <p:nvPr/>
        </p:nvCxnSpPr>
        <p:spPr>
          <a:xfrm>
            <a:off x="877964" y="6872166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D9D038-5ABF-1315-F14E-80469566BB36}"/>
              </a:ext>
            </a:extLst>
          </p:cNvPr>
          <p:cNvSpPr txBox="1"/>
          <p:nvPr/>
        </p:nvSpPr>
        <p:spPr>
          <a:xfrm>
            <a:off x="2677689" y="6472056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Всегда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BA07F3-7A46-BE96-920F-6ABD46BACEBD}"/>
              </a:ext>
            </a:extLst>
          </p:cNvPr>
          <p:cNvSpPr txBox="1"/>
          <p:nvPr/>
        </p:nvSpPr>
        <p:spPr>
          <a:xfrm>
            <a:off x="7450445" y="6471573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Зависит от размера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8190332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39E599-C39C-5C9E-E247-A003F25F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0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018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Генераторы случайных инструкций.</a:t>
            </a:r>
            <a:endParaRPr lang="en-US" sz="2400" dirty="0"/>
          </a:p>
          <a:p>
            <a:r>
              <a:rPr lang="ru-RU" sz="2400" dirty="0"/>
              <a:t>Высокие уровни абстракции</a:t>
            </a:r>
            <a:r>
              <a:rPr lang="en-US" sz="2400" dirty="0"/>
              <a:t>: </a:t>
            </a:r>
            <a:r>
              <a:rPr lang="ru-RU" sz="2400" dirty="0"/>
              <a:t>ООП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en-US" sz="2400" dirty="0"/>
              <a:t>UVM.</a:t>
            </a:r>
          </a:p>
          <a:p>
            <a:r>
              <a:rPr lang="en-US" sz="2400" dirty="0"/>
              <a:t>C</a:t>
            </a:r>
            <a:r>
              <a:rPr lang="ru-RU" sz="2400" dirty="0"/>
              <a:t>бор функционального покрытия</a:t>
            </a:r>
            <a:r>
              <a:rPr lang="en-US" sz="2400" dirty="0"/>
              <a:t>.</a:t>
            </a:r>
          </a:p>
          <a:p>
            <a:r>
              <a:rPr lang="ru-RU" sz="2400" dirty="0"/>
              <a:t>Сбор покрытия кода.</a:t>
            </a:r>
          </a:p>
          <a:p>
            <a:r>
              <a:rPr lang="ru-RU" sz="2400" dirty="0"/>
              <a:t>Тестовые регрессии.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AFD46AB-B7EE-04A6-78CB-9A880B24FD7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FBE27F-5D26-F1E2-E507-1BA53403F6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198401" y="2372141"/>
            <a:ext cx="1535494" cy="12919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F9E871-FE53-2CC2-91AC-FCE6E5C42D6F}"/>
              </a:ext>
            </a:extLst>
          </p:cNvPr>
          <p:cNvCxnSpPr>
            <a:cxnSpLocks/>
          </p:cNvCxnSpPr>
          <p:nvPr/>
        </p:nvCxnSpPr>
        <p:spPr>
          <a:xfrm>
            <a:off x="6764650" y="238506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ABC610-14B0-93A6-9854-F1AFDB310806}"/>
              </a:ext>
            </a:extLst>
          </p:cNvPr>
          <p:cNvSpPr/>
          <p:nvPr/>
        </p:nvSpPr>
        <p:spPr>
          <a:xfrm>
            <a:off x="3522345" y="2218251"/>
            <a:ext cx="1676056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7151D-A9FC-8C97-6B59-72DC622B0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4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13D62-90DB-3DD1-CCD4-00FA8B0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ru-RU" sz="2400" dirty="0"/>
              <a:t>Симуляция тоже используется.</a:t>
            </a:r>
            <a:endParaRPr lang="en-US" sz="2400" dirty="0"/>
          </a:p>
          <a:p>
            <a:r>
              <a:rPr lang="ru-RU" sz="2400" dirty="0"/>
              <a:t>Все зависит от сложности дизайна.</a:t>
            </a:r>
          </a:p>
          <a:p>
            <a:r>
              <a:rPr lang="ru-RU" sz="2400" dirty="0"/>
              <a:t>Для верификации </a:t>
            </a:r>
            <a:r>
              <a:rPr lang="en-US" sz="2400" dirty="0"/>
              <a:t>"</a:t>
            </a:r>
            <a:r>
              <a:rPr lang="ru-RU" sz="2400" dirty="0"/>
              <a:t>критических</a:t>
            </a:r>
            <a:r>
              <a:rPr lang="en-US" sz="2400" dirty="0"/>
              <a:t>" </a:t>
            </a:r>
            <a:r>
              <a:rPr lang="ru-RU" sz="2400" dirty="0"/>
              <a:t>блоков – формальная верификация.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21EE10-EFA7-7C7B-C1F3-7840DE268D5A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825134-91A7-CAE1-DAC7-F0C823006C43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9F7643-D3FF-808C-8E34-AE1F84556009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A28F4-D110-CE8A-CBAF-3D1EA6B12A21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793E66EF-BFD7-B41F-1448-5C82B583D2B5}"/>
              </a:ext>
            </a:extLst>
          </p:cNvPr>
          <p:cNvSpPr/>
          <p:nvPr/>
        </p:nvSpPr>
        <p:spPr>
          <a:xfrm>
            <a:off x="5958349" y="2440304"/>
            <a:ext cx="2012171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51AE8879-2ED8-F502-E7D8-F8F05177887D}"/>
              </a:ext>
            </a:extLst>
          </p:cNvPr>
          <p:cNvSpPr/>
          <p:nvPr/>
        </p:nvSpPr>
        <p:spPr>
          <a:xfrm>
            <a:off x="5958349" y="2385060"/>
            <a:ext cx="3536171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24407DC1-88BD-72A8-6E45-399D8402D0D2}"/>
              </a:ext>
            </a:extLst>
          </p:cNvPr>
          <p:cNvSpPr/>
          <p:nvPr/>
        </p:nvSpPr>
        <p:spPr>
          <a:xfrm>
            <a:off x="5958349" y="2335148"/>
            <a:ext cx="3406631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C88F96F8-C502-C514-E13E-112A947C9E40}"/>
              </a:ext>
            </a:extLst>
          </p:cNvPr>
          <p:cNvSpPr/>
          <p:nvPr/>
        </p:nvSpPr>
        <p:spPr>
          <a:xfrm>
            <a:off x="5958349" y="2218251"/>
            <a:ext cx="5026644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A0C05902-59FB-1331-85EB-B1BC12B1EA7C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41A56A8F-3680-20BF-A8E4-71D76E9F70D9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8D9EE259-29F5-8184-8900-38BE043FB81B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3D8281-AE83-29D5-9CDE-10A533048882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3520440" y="2218251"/>
            <a:ext cx="2437909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379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ru-RU" sz="2400" dirty="0">
                <a:solidFill>
                  <a:srgbClr val="6A57A1"/>
                </a:solidFill>
              </a:rPr>
              <a:t>Существуют примеры формальной верификации целых ядер</a:t>
            </a:r>
            <a:r>
              <a:rPr lang="en-US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, однако такой подход все </a:t>
            </a:r>
            <a:r>
              <a:rPr lang="ru-RU" sz="2400" dirty="0">
                <a:solidFill>
                  <a:srgbClr val="6A57A1"/>
                </a:solidFill>
              </a:rPr>
              <a:t>не является типичным</a:t>
            </a:r>
            <a:r>
              <a:rPr lang="ru-RU" sz="2400" dirty="0"/>
              <a:t> для индустрии в настоящее время.</a:t>
            </a:r>
          </a:p>
          <a:p>
            <a:endParaRPr lang="ru-RU" sz="2400" dirty="0"/>
          </a:p>
          <a:p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интерфейс</a:t>
            </a:r>
            <a:r>
              <a:rPr lang="en-US" sz="2400" dirty="0">
                <a:solidFill>
                  <a:srgbClr val="6A57A1"/>
                </a:solidFill>
              </a:rPr>
              <a:t> RVFI</a:t>
            </a:r>
            <a:r>
              <a:rPr lang="ru-RU" sz="2400" dirty="0">
                <a:solidFill>
                  <a:srgbClr val="6A57A1"/>
                </a:solidFill>
              </a:rPr>
              <a:t>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6B0D5DD-B594-9000-F23D-2CA75CB0857E}"/>
              </a:ext>
            </a:extLst>
          </p:cNvPr>
          <p:cNvSpPr/>
          <p:nvPr/>
        </p:nvSpPr>
        <p:spPr>
          <a:xfrm>
            <a:off x="7542818" y="2237432"/>
            <a:ext cx="1595561" cy="271986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D2F2F-8482-FC0D-F33F-8593727E32D5}"/>
              </a:ext>
            </a:extLst>
          </p:cNvPr>
          <p:cNvSpPr txBox="1"/>
          <p:nvPr/>
        </p:nvSpPr>
        <p:spPr>
          <a:xfrm>
            <a:off x="838200" y="4231084"/>
            <a:ext cx="1084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>
                <a:latin typeface="Consolas" panose="020B0609020204030204" pitchFamily="49" charset="0"/>
              </a:rPr>
              <a:t>Formal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Verification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of</a:t>
            </a:r>
            <a:r>
              <a:rPr lang="ru-RU" dirty="0">
                <a:latin typeface="Consolas" panose="020B0609020204030204" pitchFamily="49" charset="0"/>
              </a:rPr>
              <a:t> RISC-V </a:t>
            </a:r>
            <a:r>
              <a:rPr lang="ru-RU" dirty="0" err="1">
                <a:latin typeface="Consolas" panose="020B0609020204030204" pitchFamily="49" charset="0"/>
              </a:rPr>
              <a:t>cores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with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riscv-formal</a:t>
            </a:r>
            <a:r>
              <a:rPr lang="en-US" dirty="0">
                <a:latin typeface="Consolas" panose="020B0609020204030204" pitchFamily="49" charset="0"/>
              </a:rPr>
              <a:t>, Clifford Wolf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github.com/</a:t>
            </a:r>
            <a:r>
              <a:rPr lang="en-US" dirty="0" err="1">
                <a:latin typeface="Consolas" panose="020B0609020204030204" pitchFamily="49" charset="0"/>
              </a:rPr>
              <a:t>SymbioticEDA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riscv</a:t>
            </a:r>
            <a:r>
              <a:rPr lang="en-US" dirty="0">
                <a:latin typeface="Consolas" panose="020B0609020204030204" pitchFamily="49" charset="0"/>
              </a:rPr>
              <a:t>-formal/tree/master/cores/picorv32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638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D1213-DB67-2DE5-9FF3-342FF10F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D5319-71E5-EB8F-CA4C-B613FDD7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161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A8160A-E4CB-9EE9-C813-BD0A5E2C8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DCA34B-93B2-438F-82DC-3E972F78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69014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A5ED0D-4B3E-E3EB-5081-AB50BE01D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0127"/>
            <a:ext cx="8979505" cy="5984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19743-68C9-2FEC-E905-25BD7E764062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1:0:0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D96ACD-7E38-FA5A-E7BC-A5EA3BA40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B3CBE-82A1-E565-7030-91CF6CF2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3600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DD673-F75C-B95D-8021-AB633A027C20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81135-2619-C84F-6000-1973C00A57D1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8CA44-7237-86E0-2BC1-09232A836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74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04BC8C-7595-C5D2-4803-18F65604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0443" y="632044"/>
            <a:ext cx="8977274" cy="5983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293-8CAE-26E5-EF55-A00303968CA7}"/>
              </a:ext>
            </a:extLst>
          </p:cNvPr>
          <p:cNvSpPr txBox="1"/>
          <p:nvPr/>
        </p:nvSpPr>
        <p:spPr>
          <a:xfrm>
            <a:off x="3675978" y="5613149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RTL:Assertions:Coverage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– 1:0:0</a:t>
            </a:r>
            <a:endParaRPr lang="ru-RU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418AA6-B7BE-7CDE-8FF9-CE12E6BD7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5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26531-FB0E-674A-5956-F60633D7DA1C}"/>
              </a:ext>
            </a:extLst>
          </p:cNvPr>
          <p:cNvSpPr txBox="1"/>
          <p:nvPr/>
        </p:nvSpPr>
        <p:spPr>
          <a:xfrm>
            <a:off x="3675978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72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99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1DFDB-0F12-ABC2-83B2-86FC815495E2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44736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763692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BA17D-756D-3CC2-D253-B5B7CCF7756F}"/>
              </a:ext>
            </a:extLst>
          </p:cNvPr>
          <p:cNvSpPr txBox="1"/>
          <p:nvPr/>
        </p:nvSpPr>
        <p:spPr>
          <a:xfrm>
            <a:off x="6818556" y="5997252"/>
            <a:ext cx="4840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RTL:Assertions:Coverage</a:t>
            </a:r>
            <a:r>
              <a:rPr lang="en-US" sz="2800" dirty="0"/>
              <a:t> – 1:1:1</a:t>
            </a:r>
            <a:endParaRPr lang="ru-RU" sz="2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5D547-AD21-6551-E883-C2030C3DA69F}"/>
              </a:ext>
            </a:extLst>
          </p:cNvPr>
          <p:cNvCxnSpPr>
            <a:cxnSpLocks/>
          </p:cNvCxnSpPr>
          <p:nvPr/>
        </p:nvCxnSpPr>
        <p:spPr>
          <a:xfrm flipH="1">
            <a:off x="3650458" y="2560895"/>
            <a:ext cx="3671455" cy="89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945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6A752DD-3CCF-A23E-F5C7-F9716FA9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отдельных блоков </a:t>
            </a: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формальная верификация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386821-77D0-135D-5A17-0E025471DE9E}"/>
              </a:ext>
            </a:extLst>
          </p:cNvPr>
          <p:cNvSpPr/>
          <p:nvPr/>
        </p:nvSpPr>
        <p:spPr>
          <a:xfrm>
            <a:off x="3509754" y="2218251"/>
            <a:ext cx="250698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1450AB-D9AC-D84D-9508-F1FF5C53BBBF}"/>
              </a:ext>
            </a:extLst>
          </p:cNvPr>
          <p:cNvSpPr/>
          <p:nvPr/>
        </p:nvSpPr>
        <p:spPr>
          <a:xfrm>
            <a:off x="7792720" y="3378199"/>
            <a:ext cx="416560" cy="375921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C1EC43-4261-D50A-3C18-2E1B916D5AE0}"/>
              </a:ext>
            </a:extLst>
          </p:cNvPr>
          <p:cNvSpPr/>
          <p:nvPr/>
        </p:nvSpPr>
        <p:spPr>
          <a:xfrm>
            <a:off x="9235440" y="3345596"/>
            <a:ext cx="513080" cy="362992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59AC0C-28C5-3498-CF02-7751F5BFAEAE}"/>
              </a:ext>
            </a:extLst>
          </p:cNvPr>
          <p:cNvSpPr/>
          <p:nvPr/>
        </p:nvSpPr>
        <p:spPr>
          <a:xfrm>
            <a:off x="10154920" y="4320956"/>
            <a:ext cx="970280" cy="251044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270DA1F-D967-783A-CC39-9CED2EC0AD59}"/>
              </a:ext>
            </a:extLst>
          </p:cNvPr>
          <p:cNvSpPr/>
          <p:nvPr/>
        </p:nvSpPr>
        <p:spPr>
          <a:xfrm>
            <a:off x="9362440" y="4249080"/>
            <a:ext cx="513080" cy="4346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7D751F20-2CC4-F414-087F-EFA8ADB0B9BF}"/>
              </a:ext>
            </a:extLst>
          </p:cNvPr>
          <p:cNvSpPr/>
          <p:nvPr/>
        </p:nvSpPr>
        <p:spPr>
          <a:xfrm>
            <a:off x="6016733" y="2440304"/>
            <a:ext cx="1953788" cy="843915"/>
          </a:xfrm>
          <a:custGeom>
            <a:avLst/>
            <a:gdLst>
              <a:gd name="connsiteX0" fmla="*/ 0 w 1813560"/>
              <a:gd name="connsiteY0" fmla="*/ 0 h 899160"/>
              <a:gd name="connsiteX1" fmla="*/ 685800 w 1813560"/>
              <a:gd name="connsiteY1" fmla="*/ 83820 h 899160"/>
              <a:gd name="connsiteX2" fmla="*/ 1295400 w 1813560"/>
              <a:gd name="connsiteY2" fmla="*/ 381000 h 899160"/>
              <a:gd name="connsiteX3" fmla="*/ 1813560 w 1813560"/>
              <a:gd name="connsiteY3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899160">
                <a:moveTo>
                  <a:pt x="0" y="0"/>
                </a:moveTo>
                <a:cubicBezTo>
                  <a:pt x="234950" y="10160"/>
                  <a:pt x="469900" y="20320"/>
                  <a:pt x="685800" y="83820"/>
                </a:cubicBezTo>
                <a:cubicBezTo>
                  <a:pt x="901700" y="147320"/>
                  <a:pt x="1107440" y="245110"/>
                  <a:pt x="1295400" y="381000"/>
                </a:cubicBezTo>
                <a:cubicBezTo>
                  <a:pt x="1483360" y="516890"/>
                  <a:pt x="1648460" y="708025"/>
                  <a:pt x="1813560" y="89916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94AEFA4-5239-82FE-067C-DA6D5DE2886B}"/>
              </a:ext>
            </a:extLst>
          </p:cNvPr>
          <p:cNvSpPr/>
          <p:nvPr/>
        </p:nvSpPr>
        <p:spPr>
          <a:xfrm>
            <a:off x="6016733" y="2385060"/>
            <a:ext cx="3477787" cy="1752600"/>
          </a:xfrm>
          <a:custGeom>
            <a:avLst/>
            <a:gdLst>
              <a:gd name="connsiteX0" fmla="*/ 0 w 3329940"/>
              <a:gd name="connsiteY0" fmla="*/ 5490 h 1803810"/>
              <a:gd name="connsiteX1" fmla="*/ 777240 w 3329940"/>
              <a:gd name="connsiteY1" fmla="*/ 13110 h 1803810"/>
              <a:gd name="connsiteX2" fmla="*/ 1440180 w 3329940"/>
              <a:gd name="connsiteY2" fmla="*/ 119790 h 1803810"/>
              <a:gd name="connsiteX3" fmla="*/ 2217420 w 3329940"/>
              <a:gd name="connsiteY3" fmla="*/ 508410 h 1803810"/>
              <a:gd name="connsiteX4" fmla="*/ 2811780 w 3329940"/>
              <a:gd name="connsiteY4" fmla="*/ 1041810 h 1803810"/>
              <a:gd name="connsiteX5" fmla="*/ 3329940 w 3329940"/>
              <a:gd name="connsiteY5" fmla="*/ 1803810 h 18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9940" h="1803810">
                <a:moveTo>
                  <a:pt x="0" y="5490"/>
                </a:moveTo>
                <a:cubicBezTo>
                  <a:pt x="268605" y="-225"/>
                  <a:pt x="537210" y="-5940"/>
                  <a:pt x="777240" y="13110"/>
                </a:cubicBezTo>
                <a:cubicBezTo>
                  <a:pt x="1017270" y="32160"/>
                  <a:pt x="1200150" y="37240"/>
                  <a:pt x="1440180" y="119790"/>
                </a:cubicBezTo>
                <a:cubicBezTo>
                  <a:pt x="1680210" y="202340"/>
                  <a:pt x="1988820" y="354740"/>
                  <a:pt x="2217420" y="508410"/>
                </a:cubicBezTo>
                <a:cubicBezTo>
                  <a:pt x="2446020" y="662080"/>
                  <a:pt x="2626360" y="825910"/>
                  <a:pt x="2811780" y="1041810"/>
                </a:cubicBezTo>
                <a:cubicBezTo>
                  <a:pt x="2997200" y="1257710"/>
                  <a:pt x="3163570" y="1530760"/>
                  <a:pt x="3329940" y="1803810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C86E933-4008-478E-81EC-D2AAF8BF4018}"/>
              </a:ext>
            </a:extLst>
          </p:cNvPr>
          <p:cNvSpPr/>
          <p:nvPr/>
        </p:nvSpPr>
        <p:spPr>
          <a:xfrm>
            <a:off x="6016735" y="2335148"/>
            <a:ext cx="3348246" cy="910972"/>
          </a:xfrm>
          <a:custGeom>
            <a:avLst/>
            <a:gdLst>
              <a:gd name="connsiteX0" fmla="*/ 0 w 3208020"/>
              <a:gd name="connsiteY0" fmla="*/ 17388 h 992748"/>
              <a:gd name="connsiteX1" fmla="*/ 1440180 w 3208020"/>
              <a:gd name="connsiteY1" fmla="*/ 32628 h 992748"/>
              <a:gd name="connsiteX2" fmla="*/ 2339340 w 3208020"/>
              <a:gd name="connsiteY2" fmla="*/ 314568 h 992748"/>
              <a:gd name="connsiteX3" fmla="*/ 3208020 w 3208020"/>
              <a:gd name="connsiteY3" fmla="*/ 992748 h 9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020" h="992748">
                <a:moveTo>
                  <a:pt x="0" y="17388"/>
                </a:moveTo>
                <a:cubicBezTo>
                  <a:pt x="525145" y="243"/>
                  <a:pt x="1050290" y="-16902"/>
                  <a:pt x="1440180" y="32628"/>
                </a:cubicBezTo>
                <a:cubicBezTo>
                  <a:pt x="1830070" y="82158"/>
                  <a:pt x="2044700" y="154548"/>
                  <a:pt x="2339340" y="314568"/>
                </a:cubicBezTo>
                <a:cubicBezTo>
                  <a:pt x="2633980" y="474588"/>
                  <a:pt x="3208020" y="992748"/>
                  <a:pt x="3208020" y="992748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C9F4B02A-8D80-9071-1063-7BABB238976D}"/>
              </a:ext>
            </a:extLst>
          </p:cNvPr>
          <p:cNvSpPr/>
          <p:nvPr/>
        </p:nvSpPr>
        <p:spPr>
          <a:xfrm>
            <a:off x="6016734" y="2218251"/>
            <a:ext cx="4968259" cy="2024565"/>
          </a:xfrm>
          <a:custGeom>
            <a:avLst/>
            <a:gdLst>
              <a:gd name="connsiteX0" fmla="*/ 0 w 5029200"/>
              <a:gd name="connsiteY0" fmla="*/ 92125 h 2109901"/>
              <a:gd name="connsiteX1" fmla="*/ 1011936 w 5029200"/>
              <a:gd name="connsiteY1" fmla="*/ 685 h 2109901"/>
              <a:gd name="connsiteX2" fmla="*/ 2298192 w 5029200"/>
              <a:gd name="connsiteY2" fmla="*/ 86029 h 2109901"/>
              <a:gd name="connsiteX3" fmla="*/ 3401568 w 5029200"/>
              <a:gd name="connsiteY3" fmla="*/ 573709 h 2109901"/>
              <a:gd name="connsiteX4" fmla="*/ 4407408 w 5029200"/>
              <a:gd name="connsiteY4" fmla="*/ 1421053 h 2109901"/>
              <a:gd name="connsiteX5" fmla="*/ 5029200 w 5029200"/>
              <a:gd name="connsiteY5" fmla="*/ 2109901 h 2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2109901">
                <a:moveTo>
                  <a:pt x="0" y="92125"/>
                </a:moveTo>
                <a:cubicBezTo>
                  <a:pt x="314452" y="46913"/>
                  <a:pt x="628904" y="1701"/>
                  <a:pt x="1011936" y="685"/>
                </a:cubicBezTo>
                <a:cubicBezTo>
                  <a:pt x="1394968" y="-331"/>
                  <a:pt x="1899920" y="-9475"/>
                  <a:pt x="2298192" y="86029"/>
                </a:cubicBezTo>
                <a:cubicBezTo>
                  <a:pt x="2696464" y="181533"/>
                  <a:pt x="3050032" y="351205"/>
                  <a:pt x="3401568" y="573709"/>
                </a:cubicBezTo>
                <a:cubicBezTo>
                  <a:pt x="3753104" y="796213"/>
                  <a:pt x="4136136" y="1165021"/>
                  <a:pt x="4407408" y="1421053"/>
                </a:cubicBezTo>
                <a:cubicBezTo>
                  <a:pt x="4678680" y="1677085"/>
                  <a:pt x="4853940" y="1893493"/>
                  <a:pt x="5029200" y="2109901"/>
                </a:cubicBezTo>
              </a:path>
            </a:pathLst>
          </a:custGeom>
          <a:noFill/>
          <a:ln w="19050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256DED-DAD6-8E93-C888-174269A88E33}"/>
              </a:ext>
            </a:extLst>
          </p:cNvPr>
          <p:cNvCxnSpPr>
            <a:cxnSpLocks/>
          </p:cNvCxnSpPr>
          <p:nvPr/>
        </p:nvCxnSpPr>
        <p:spPr>
          <a:xfrm>
            <a:off x="7970520" y="3318209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CF538B-C1A2-9C35-698E-6D8805DD1A57}"/>
              </a:ext>
            </a:extLst>
          </p:cNvPr>
          <p:cNvCxnSpPr>
            <a:cxnSpLocks/>
          </p:cNvCxnSpPr>
          <p:nvPr/>
        </p:nvCxnSpPr>
        <p:spPr>
          <a:xfrm>
            <a:off x="9530080" y="4185958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EC51C8-6478-FF5D-6B33-E28B5B884D85}"/>
              </a:ext>
            </a:extLst>
          </p:cNvPr>
          <p:cNvCxnSpPr>
            <a:cxnSpLocks/>
          </p:cNvCxnSpPr>
          <p:nvPr/>
        </p:nvCxnSpPr>
        <p:spPr>
          <a:xfrm>
            <a:off x="9380220" y="3279342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3BF176C-9DCB-AE38-1E7A-C5187C958A95}"/>
              </a:ext>
            </a:extLst>
          </p:cNvPr>
          <p:cNvCxnSpPr>
            <a:cxnSpLocks/>
          </p:cNvCxnSpPr>
          <p:nvPr/>
        </p:nvCxnSpPr>
        <p:spPr>
          <a:xfrm>
            <a:off x="10984992" y="4251891"/>
            <a:ext cx="33020" cy="5999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3507105-4DFE-9CB1-3679-F5114535909E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FB3AE2-146D-1B2E-82E6-3AF0B256EB0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599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6783563" y="3618340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E4CA3EB-9B40-2E7F-D85D-43538ABB4935}"/>
              </a:ext>
            </a:extLst>
          </p:cNvPr>
          <p:cNvSpPr/>
          <p:nvPr/>
        </p:nvSpPr>
        <p:spPr>
          <a:xfrm>
            <a:off x="6812772" y="2093128"/>
            <a:ext cx="4926330" cy="3278967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9E9167-D7D3-5B26-2795-3AE1627B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251" y="2218251"/>
            <a:ext cx="4865095" cy="3006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1551025" cy="0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943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Симуляция – основа</a:t>
            </a:r>
            <a:endParaRPr lang="ru-RU" sz="2800" b="1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8C2C323D-532E-6F0C-F502-01B72589754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56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  <a:p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ru-RU" sz="2400" b="1" dirty="0">
                <a:solidFill>
                  <a:schemeClr val="bg1"/>
                </a:solidFill>
              </a:rPr>
              <a:t>верификации отдельных блоков </a:t>
            </a:r>
            <a:r>
              <a:rPr lang="ru-RU" sz="2400" dirty="0">
                <a:solidFill>
                  <a:schemeClr val="bg1"/>
                </a:solidFill>
              </a:rPr>
              <a:t>используется </a:t>
            </a:r>
            <a:r>
              <a:rPr lang="ru-RU" sz="2400" b="1" dirty="0">
                <a:solidFill>
                  <a:schemeClr val="bg1"/>
                </a:solidFill>
              </a:rPr>
              <a:t>формальная верификация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>
                <a:solidFill>
                  <a:srgbClr val="6A57A1"/>
                </a:solidFill>
              </a:rPr>
              <a:t>верификации целого ядра</a:t>
            </a:r>
            <a:br>
              <a:rPr lang="en-US" sz="2400" dirty="0">
                <a:solidFill>
                  <a:srgbClr val="6A57A1"/>
                </a:solidFill>
              </a:rPr>
            </a:br>
            <a:r>
              <a:rPr lang="ru-RU" sz="2400" dirty="0"/>
              <a:t>используется </a:t>
            </a:r>
            <a:r>
              <a:rPr lang="ru-RU" sz="2400" dirty="0">
                <a:solidFill>
                  <a:srgbClr val="6A57A1"/>
                </a:solidFill>
              </a:rPr>
              <a:t>симуляция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99A90A0-4FFF-A19D-A08A-B175041CC183}"/>
              </a:ext>
            </a:extLst>
          </p:cNvPr>
          <p:cNvCxnSpPr>
            <a:cxnSpLocks/>
          </p:cNvCxnSpPr>
          <p:nvPr/>
        </p:nvCxnSpPr>
        <p:spPr>
          <a:xfrm>
            <a:off x="8176118" y="3619085"/>
            <a:ext cx="48122" cy="0"/>
          </a:xfrm>
          <a:prstGeom prst="straightConnector1">
            <a:avLst/>
          </a:prstGeom>
          <a:ln w="57150">
            <a:solidFill>
              <a:srgbClr val="6A5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CDBE936-9019-054A-8D18-F3B6E6E96162}"/>
              </a:ext>
            </a:extLst>
          </p:cNvPr>
          <p:cNvCxnSpPr>
            <a:cxnSpLocks/>
          </p:cNvCxnSpPr>
          <p:nvPr/>
        </p:nvCxnSpPr>
        <p:spPr>
          <a:xfrm>
            <a:off x="5201783" y="3618340"/>
            <a:ext cx="2938282" cy="745"/>
          </a:xfrm>
          <a:prstGeom prst="straightConnector1">
            <a:avLst/>
          </a:prstGeom>
          <a:ln w="28575">
            <a:solidFill>
              <a:srgbClr val="6A57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A2FCC87-D662-2A51-BC0A-AD74A04BA608}"/>
              </a:ext>
            </a:extLst>
          </p:cNvPr>
          <p:cNvSpPr/>
          <p:nvPr/>
        </p:nvSpPr>
        <p:spPr>
          <a:xfrm>
            <a:off x="3510143" y="3464450"/>
            <a:ext cx="1691640" cy="307779"/>
          </a:xfrm>
          <a:prstGeom prst="rect">
            <a:avLst/>
          </a:prstGeom>
          <a:noFill/>
          <a:ln w="28575">
            <a:solidFill>
              <a:srgbClr val="6A5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0B0DF-B8EF-E502-FAE7-65BFFE0B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727" y="1723495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21B60-1271-45F6-8154-D7949D62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5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95044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168319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1DF99D-57F1-9ED0-DEDD-6077F66C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43375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18714B-94C0-20AE-51B8-911E700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B7F68E-A67A-8361-4512-755483145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4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5467C8-C168-E46F-3BF5-517BA62A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en-US" sz="4000" b="1" dirty="0"/>
              <a:t>"Hello world!"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3A4C1F-5B9E-7E38-6F57-D9E5FF858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605" y="3048525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41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130638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27D97E-0A70-FF57-BE6F-48468CA5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3387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CBC85-BDFC-10D4-CDB0-885C176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37" y="114300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80319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9C2D08-27CE-E3AA-C7BE-D32BFB94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53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0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7CACD-C1F6-16B8-199D-315FF03F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Тестирование с самопроверкой</a:t>
            </a:r>
            <a:endParaRPr lang="ru-RU" sz="2800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AC86C1-C086-6AA8-139A-44D42CF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97048-9F9F-BC94-121C-6AE6F4D721FF}"/>
              </a:ext>
            </a:extLst>
          </p:cNvPr>
          <p:cNvSpPr txBox="1"/>
          <p:nvPr/>
        </p:nvSpPr>
        <p:spPr>
          <a:xfrm>
            <a:off x="5020934" y="228369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riscv-software-src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riscv-tests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github.com/</a:t>
            </a:r>
            <a:r>
              <a:rPr lang="ru-RU" dirty="0" err="1">
                <a:latin typeface="Consolas" panose="020B0609020204030204" pitchFamily="49" charset="0"/>
              </a:rPr>
              <a:t>riscv-non-isa</a:t>
            </a:r>
            <a:r>
              <a:rPr lang="ru-RU" dirty="0">
                <a:latin typeface="Consolas" panose="020B0609020204030204" pitchFamily="49" charset="0"/>
              </a:rPr>
              <a:t>/</a:t>
            </a:r>
            <a:r>
              <a:rPr lang="ru-RU" dirty="0" err="1">
                <a:latin typeface="Consolas" panose="020B0609020204030204" pitchFamily="49" charset="0"/>
              </a:rPr>
              <a:t>riscv-arch-test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0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290764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AADA8-4B4A-4671-9EA6-6E274540C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866" y="3769772"/>
            <a:ext cx="4572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9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B3A23-7D48-04B5-80BA-ADEBA44D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21297"/>
            <a:ext cx="10041868" cy="7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05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B29095-45EF-49EC-5C12-74CD86C1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6" y="887685"/>
            <a:ext cx="7564884" cy="54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00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77E6B6-536E-6618-5475-9E0A3E20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2811728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9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22477-59DF-2724-3853-EDFA5618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77A37-A2F5-8D90-8A89-0E3145220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1090" y="5470322"/>
            <a:ext cx="432277" cy="474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1D7AE-A3C6-DD5D-F699-D14A31F491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70320"/>
            <a:ext cx="397846" cy="3978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992915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E913C1-6BE8-849D-295B-8EFCC5904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5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888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95F493A-CFEF-2D28-9937-9BFE4B58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264" y="887685"/>
            <a:ext cx="7564841" cy="54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Верификация на основе симуляции и ее типы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Сравнение файлов трассировки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EE327-AADF-FFD7-61AF-278B04495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29" y="5428442"/>
            <a:ext cx="397846" cy="4397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D22FA-D492-0329-3534-B2583FFCF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118" y="5420913"/>
            <a:ext cx="397847" cy="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4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4F4E02-BEBD-40ED-A875-48523F87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809" y="3216875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6DF9784-49FD-4D5E-B424-60F415DD5DAD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FF0CEBE-7AA4-40D0-9460-605030468D1F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CD9838D-49BD-4260-8AC4-CAC62D7D5C12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4F5D175-CBE5-46A2-87B1-F84D63441D99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4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A33FA-2420-4A95-937F-2710A9C4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808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0195837-D048-42B5-8727-AC7213B32D97}"/>
              </a:ext>
            </a:extLst>
          </p:cNvPr>
          <p:cNvSpPr/>
          <p:nvPr/>
        </p:nvSpPr>
        <p:spPr>
          <a:xfrm>
            <a:off x="2228850" y="3880942"/>
            <a:ext cx="1538288" cy="1019671"/>
          </a:xfrm>
          <a:custGeom>
            <a:avLst/>
            <a:gdLst>
              <a:gd name="connsiteX0" fmla="*/ 0 w 1538288"/>
              <a:gd name="connsiteY0" fmla="*/ 1019671 h 1019671"/>
              <a:gd name="connsiteX1" fmla="*/ 342900 w 1538288"/>
              <a:gd name="connsiteY1" fmla="*/ 471983 h 1019671"/>
              <a:gd name="connsiteX2" fmla="*/ 742950 w 1538288"/>
              <a:gd name="connsiteY2" fmla="*/ 157658 h 1019671"/>
              <a:gd name="connsiteX3" fmla="*/ 1166813 w 1538288"/>
              <a:gd name="connsiteY3" fmla="*/ 24308 h 1019671"/>
              <a:gd name="connsiteX4" fmla="*/ 1538288 w 1538288"/>
              <a:gd name="connsiteY4" fmla="*/ 496 h 101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288" h="1019671">
                <a:moveTo>
                  <a:pt x="0" y="1019671"/>
                </a:moveTo>
                <a:cubicBezTo>
                  <a:pt x="109537" y="817661"/>
                  <a:pt x="219075" y="615652"/>
                  <a:pt x="342900" y="471983"/>
                </a:cubicBezTo>
                <a:cubicBezTo>
                  <a:pt x="466725" y="328314"/>
                  <a:pt x="605631" y="232270"/>
                  <a:pt x="742950" y="157658"/>
                </a:cubicBezTo>
                <a:cubicBezTo>
                  <a:pt x="880269" y="83045"/>
                  <a:pt x="1034257" y="50502"/>
                  <a:pt x="1166813" y="24308"/>
                </a:cubicBezTo>
                <a:cubicBezTo>
                  <a:pt x="1299369" y="-1886"/>
                  <a:pt x="1418828" y="-695"/>
                  <a:pt x="1538288" y="49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C27FF7-C8A6-4628-94D6-4D658C917CE6}"/>
              </a:ext>
            </a:extLst>
          </p:cNvPr>
          <p:cNvCxnSpPr>
            <a:cxnSpLocks/>
          </p:cNvCxnSpPr>
          <p:nvPr/>
        </p:nvCxnSpPr>
        <p:spPr>
          <a:xfrm>
            <a:off x="3708815" y="3880942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37436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0349" cy="72960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2037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выступления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6A57A1"/>
                </a:solidFill>
              </a:rPr>
              <a:t>Введение в верификацию процессорных ядер</a:t>
            </a:r>
          </a:p>
          <a:p>
            <a:pPr lvl="1"/>
            <a:r>
              <a:rPr lang="ru-RU" sz="1800" dirty="0"/>
              <a:t>Что такое верификация цифровых устройств</a:t>
            </a:r>
          </a:p>
          <a:p>
            <a:pPr lvl="1"/>
            <a:r>
              <a:rPr lang="ru-RU" sz="1800" dirty="0"/>
              <a:t>Верификация процессорных ядер</a:t>
            </a:r>
            <a:r>
              <a:rPr lang="en-US" sz="1800" dirty="0"/>
              <a:t>:</a:t>
            </a:r>
            <a:r>
              <a:rPr lang="ru-RU" sz="1800" dirty="0"/>
              <a:t> основные сложности</a:t>
            </a:r>
            <a:endParaRPr lang="ru-RU" sz="1600" dirty="0"/>
          </a:p>
          <a:p>
            <a:r>
              <a:rPr lang="ru-RU" sz="2000" dirty="0">
                <a:solidFill>
                  <a:srgbClr val="6A57A1"/>
                </a:solidFill>
              </a:rPr>
              <a:t>Верификация RISC-V </a:t>
            </a:r>
          </a:p>
          <a:p>
            <a:pPr lvl="1"/>
            <a:r>
              <a:rPr lang="ru-RU" sz="1800" dirty="0"/>
              <a:t>Архитектура RISC-V</a:t>
            </a:r>
          </a:p>
          <a:p>
            <a:pPr lvl="1"/>
            <a:r>
              <a:rPr lang="ru-RU" sz="1800" dirty="0"/>
              <a:t>Верификация с учетом особенностей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Типы верификации и их применимость для RISC-V ядер</a:t>
            </a:r>
          </a:p>
          <a:p>
            <a:pPr lvl="1"/>
            <a:r>
              <a:rPr lang="ru-RU" sz="1800" dirty="0"/>
              <a:t>Формальная верификация и симуляция</a:t>
            </a:r>
          </a:p>
          <a:p>
            <a:pPr lvl="1"/>
            <a:r>
              <a:rPr lang="ru-RU" sz="1800" dirty="0"/>
              <a:t>Применимость типов</a:t>
            </a:r>
            <a:endParaRPr lang="ru-RU" sz="1800" dirty="0">
              <a:solidFill>
                <a:srgbClr val="6A57A1"/>
              </a:solidFill>
            </a:endParaRPr>
          </a:p>
          <a:p>
            <a:r>
              <a:rPr lang="ru-RU" sz="2000" dirty="0">
                <a:solidFill>
                  <a:srgbClr val="6A57A1"/>
                </a:solidFill>
              </a:rPr>
              <a:t>Верификация на основе симуляции и ее типы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Интерфейсы RVFI и RVVI </a:t>
            </a:r>
          </a:p>
          <a:p>
            <a:r>
              <a:rPr lang="ru-RU" sz="2000" dirty="0">
                <a:solidFill>
                  <a:srgbClr val="6A57A1"/>
                </a:solidFill>
              </a:rPr>
              <a:t>Оценка вектора развития верификации RISC-V ядер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F46F62-8327-486B-BBD2-293E1586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215185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24120-2E39-4B9B-A44B-CF9DF494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981" y="2207834"/>
            <a:ext cx="10041868" cy="729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8347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556DA-1640-406B-A776-6FD35B7D383E}"/>
              </a:ext>
            </a:extLst>
          </p:cNvPr>
          <p:cNvSpPr txBox="1"/>
          <p:nvPr/>
        </p:nvSpPr>
        <p:spPr>
          <a:xfrm>
            <a:off x="3960902" y="2889190"/>
            <a:ext cx="1130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Arch</a:t>
            </a:r>
            <a:br>
              <a:rPr lang="en-US" sz="3200" dirty="0"/>
            </a:br>
            <a:r>
              <a:rPr lang="ru-RU" sz="1400" dirty="0"/>
              <a:t>Архитектура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3707628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01" y="2825686"/>
            <a:ext cx="928349" cy="928349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308CAAF-1F07-4386-9BE5-83FE80F9804A}"/>
              </a:ext>
            </a:extLst>
          </p:cNvPr>
          <p:cNvCxnSpPr>
            <a:cxnSpLocks/>
          </p:cNvCxnSpPr>
          <p:nvPr/>
        </p:nvCxnSpPr>
        <p:spPr>
          <a:xfrm>
            <a:off x="5344486" y="3289298"/>
            <a:ext cx="5294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6127207" y="288918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7" y="2500651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97" y="3438015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A392BD-8076-4F46-B773-4A2FCADB0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01" y="2825688"/>
            <a:ext cx="928349" cy="92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10D24DC-5FA2-47E1-8455-87C80E834C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7" y="2500653"/>
            <a:ext cx="1550537" cy="103369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29B69CB-F4B3-4E3E-85AF-F5801D50B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7" y="3438017"/>
            <a:ext cx="1752600" cy="277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C1D8B-DF77-42EF-8119-3B0E0F516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8" y="4471708"/>
            <a:ext cx="2843502" cy="1638579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8F8F715-33FF-442E-885D-56114C36067C}"/>
              </a:ext>
            </a:extLst>
          </p:cNvPr>
          <p:cNvCxnSpPr>
            <a:cxnSpLocks/>
          </p:cNvCxnSpPr>
          <p:nvPr/>
        </p:nvCxnSpPr>
        <p:spPr>
          <a:xfrm>
            <a:off x="5067549" y="3971636"/>
            <a:ext cx="0" cy="732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1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C04B1-1E2B-4626-B0D1-33ACE8BC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5" y="1857086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58575-26ED-442D-8AE9-10C1E832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403" y="2207834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298FB6A-76C0-4D9F-A976-BD969AC16F33}"/>
              </a:ext>
            </a:extLst>
          </p:cNvPr>
          <p:cNvCxnSpPr>
            <a:cxnSpLocks/>
          </p:cNvCxnSpPr>
          <p:nvPr/>
        </p:nvCxnSpPr>
        <p:spPr>
          <a:xfrm flipV="1">
            <a:off x="3169193" y="3289300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56D2C7-CCD4-4CCF-AF64-0312431B6878}"/>
              </a:ext>
            </a:extLst>
          </p:cNvPr>
          <p:cNvSpPr txBox="1"/>
          <p:nvPr/>
        </p:nvSpPr>
        <p:spPr>
          <a:xfrm>
            <a:off x="4249120" y="4881104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6A0C50E-FB62-44A4-A36C-ADC09D34D15C}"/>
              </a:ext>
            </a:extLst>
          </p:cNvPr>
          <p:cNvCxnSpPr>
            <a:cxnSpLocks/>
          </p:cNvCxnSpPr>
          <p:nvPr/>
        </p:nvCxnSpPr>
        <p:spPr>
          <a:xfrm>
            <a:off x="3169192" y="4881104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05E6A8-3C3D-4121-BFF6-5CBFBF43CD43}"/>
              </a:ext>
            </a:extLst>
          </p:cNvPr>
          <p:cNvSpPr txBox="1"/>
          <p:nvPr/>
        </p:nvSpPr>
        <p:spPr>
          <a:xfrm>
            <a:off x="3879307" y="2889190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5AB83-BA3D-4B26-908E-C54DC2816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26" y="-113360"/>
            <a:ext cx="5819775" cy="4229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BA92AA-3A1B-42B3-B2F1-42C2218D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90" y="2610213"/>
            <a:ext cx="2917516" cy="578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7B3F7C-A1BC-4236-B045-8E1B990754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5" y="3209045"/>
            <a:ext cx="2127046" cy="7625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F93DF-6E71-47D7-B1FC-415B92756ADD}"/>
              </a:ext>
            </a:extLst>
          </p:cNvPr>
          <p:cNvSpPr txBox="1"/>
          <p:nvPr/>
        </p:nvSpPr>
        <p:spPr>
          <a:xfrm>
            <a:off x="7929146" y="5081158"/>
            <a:ext cx="308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Внутренняя документация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1766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B4FC35-9D95-444E-8665-C0799BE4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757" y="3216875"/>
            <a:ext cx="4508189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1904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2984654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2675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5334000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4808220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7419977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6751102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3298068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3156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2984654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3669804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AD6F489-9364-4225-B32C-CC3003732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0185" y="3216875"/>
            <a:ext cx="4508189" cy="3276000"/>
          </a:xfrm>
          <a:prstGeom prst="rect">
            <a:avLst/>
          </a:prstGeom>
        </p:spPr>
      </p:pic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9EDFD01C-1A48-4678-B805-91A802ED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35280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1589"/>
              </p:ext>
            </p:extLst>
          </p:nvPr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32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600" y="3218400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816" y="321687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6354566" y="5772150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87" y="3290571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8703912" y="5486400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8178132" y="3679833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10789889" y="4427873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10121014" y="5438537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6667980" y="57721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068" y="3253723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6354566" y="3981450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7039716" y="3981450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3FB2B43-2096-485D-B0E2-142A401C8B45}"/>
              </a:ext>
            </a:extLst>
          </p:cNvPr>
          <p:cNvGraphicFramePr>
            <a:graphicFrameLocks noGrp="1"/>
          </p:cNvGraphicFramePr>
          <p:nvPr/>
        </p:nvGraphicFramePr>
        <p:xfrm>
          <a:off x="9325064" y="2947790"/>
          <a:ext cx="4257100" cy="374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100">
                  <a:extLst>
                    <a:ext uri="{9D8B030D-6E8A-4147-A177-3AD203B41FA5}">
                      <a16:colId xmlns:a16="http://schemas.microsoft.com/office/drawing/2014/main" val="2152255588"/>
                    </a:ext>
                  </a:extLst>
                </a:gridCol>
              </a:tblGrid>
              <a:tr h="37451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8797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3499764" y="4071031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2263775"/>
            <a:ext cx="5819775" cy="422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3925366" y="5167312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3555553" y="3724809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359" y="815782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AD14F9-DECA-4C32-AC0D-EFD1C0E3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2190079"/>
            <a:ext cx="5819775" cy="4229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730DDD-6B76-47B5-B624-90883F11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42086"/>
            <a:ext cx="5819775" cy="4229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93A2-C49F-466B-B0A3-BDF4B326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400" y="3144704"/>
            <a:ext cx="6884027" cy="327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082D-5B54-4529-A4B7-DB3DFACCF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1616" y="3143179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 процессорного ядра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ядра в рамках представленной на него спецификации.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F78373-9C43-4E30-B0FD-F2FFEAEBC08B}"/>
              </a:ext>
            </a:extLst>
          </p:cNvPr>
          <p:cNvCxnSpPr>
            <a:cxnSpLocks/>
          </p:cNvCxnSpPr>
          <p:nvPr/>
        </p:nvCxnSpPr>
        <p:spPr>
          <a:xfrm>
            <a:off x="4754366" y="5698454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CC9EB8-D7DC-40DA-9FFB-853163C3A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2387" y="3216875"/>
            <a:ext cx="4508189" cy="327600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97AEEE-BB5D-4C25-B92C-46D5F8D096AF}"/>
              </a:ext>
            </a:extLst>
          </p:cNvPr>
          <p:cNvSpPr/>
          <p:nvPr/>
        </p:nvSpPr>
        <p:spPr>
          <a:xfrm>
            <a:off x="7103712" y="5412704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88BA6061-0C64-4D28-ACA0-1200CD036E7D}"/>
              </a:ext>
            </a:extLst>
          </p:cNvPr>
          <p:cNvSpPr/>
          <p:nvPr/>
        </p:nvSpPr>
        <p:spPr>
          <a:xfrm>
            <a:off x="6577932" y="3606137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FC5D364-57FE-4C7C-8CB0-C2CED8A530F1}"/>
              </a:ext>
            </a:extLst>
          </p:cNvPr>
          <p:cNvCxnSpPr>
            <a:cxnSpLocks/>
          </p:cNvCxnSpPr>
          <p:nvPr/>
        </p:nvCxnSpPr>
        <p:spPr>
          <a:xfrm>
            <a:off x="9189689" y="4354177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A90217B-4A34-48DC-97CE-FAD4B8A5E1CF}"/>
              </a:ext>
            </a:extLst>
          </p:cNvPr>
          <p:cNvCxnSpPr>
            <a:cxnSpLocks/>
          </p:cNvCxnSpPr>
          <p:nvPr/>
        </p:nvCxnSpPr>
        <p:spPr>
          <a:xfrm flipV="1">
            <a:off x="8520814" y="5364841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769327E-4E4E-4B26-9A99-DD3E9781BB3F}"/>
              </a:ext>
            </a:extLst>
          </p:cNvPr>
          <p:cNvCxnSpPr>
            <a:cxnSpLocks/>
          </p:cNvCxnSpPr>
          <p:nvPr/>
        </p:nvCxnSpPr>
        <p:spPr>
          <a:xfrm>
            <a:off x="5067780" y="56984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15AF8DA-C6E4-44D6-89F2-01A2C7CE2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62868" y="3180027"/>
            <a:ext cx="4508189" cy="3276000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BB559CD-5D2A-4F35-84D5-C9816EE10B7A}"/>
              </a:ext>
            </a:extLst>
          </p:cNvPr>
          <p:cNvCxnSpPr>
            <a:cxnSpLocks/>
          </p:cNvCxnSpPr>
          <p:nvPr/>
        </p:nvCxnSpPr>
        <p:spPr>
          <a:xfrm>
            <a:off x="4754366" y="3907754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6CC7799-A766-4EF5-865B-50E1925DCF59}"/>
              </a:ext>
            </a:extLst>
          </p:cNvPr>
          <p:cNvCxnSpPr>
            <a:cxnSpLocks/>
          </p:cNvCxnSpPr>
          <p:nvPr/>
        </p:nvCxnSpPr>
        <p:spPr>
          <a:xfrm>
            <a:off x="5439516" y="3907754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1E926-A2AC-4285-96AB-1F5FEA5AE83F}"/>
              </a:ext>
            </a:extLst>
          </p:cNvPr>
          <p:cNvSpPr/>
          <p:nvPr/>
        </p:nvSpPr>
        <p:spPr>
          <a:xfrm>
            <a:off x="1899564" y="3997335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1073B-B1DF-4C0E-BF9E-0B8E7DA90D5C}"/>
              </a:ext>
            </a:extLst>
          </p:cNvPr>
          <p:cNvSpPr txBox="1"/>
          <p:nvPr/>
        </p:nvSpPr>
        <p:spPr>
          <a:xfrm>
            <a:off x="2325166" y="509361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9571-805C-4C70-A2C3-B14E0A7DEC84}"/>
              </a:ext>
            </a:extLst>
          </p:cNvPr>
          <p:cNvSpPr txBox="1"/>
          <p:nvPr/>
        </p:nvSpPr>
        <p:spPr>
          <a:xfrm>
            <a:off x="1955353" y="3651113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8546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C80B9EA-8E18-43D1-A518-C477E3B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00" y="2277929"/>
            <a:ext cx="6884027" cy="3276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1385647-15E4-4A3E-BE12-06049D23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616" y="2276404"/>
            <a:ext cx="4508189" cy="3276000"/>
          </a:xfrm>
          <a:prstGeom prst="rect">
            <a:avLst/>
          </a:prstGeom>
        </p:spPr>
      </p:pic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C233327-27A7-4CB1-A65D-BFD57C9930F9}"/>
              </a:ext>
            </a:extLst>
          </p:cNvPr>
          <p:cNvCxnSpPr>
            <a:cxnSpLocks/>
          </p:cNvCxnSpPr>
          <p:nvPr/>
        </p:nvCxnSpPr>
        <p:spPr>
          <a:xfrm>
            <a:off x="4754366" y="4831679"/>
            <a:ext cx="39989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932F4A-CA4E-4401-AA43-64AE9EADF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2387" y="2350100"/>
            <a:ext cx="4508189" cy="3276000"/>
          </a:xfrm>
          <a:prstGeom prst="rect">
            <a:avLst/>
          </a:prstGeom>
        </p:spPr>
      </p:pic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7696EE41-B3E2-4699-A57A-510D458FD14C}"/>
              </a:ext>
            </a:extLst>
          </p:cNvPr>
          <p:cNvSpPr/>
          <p:nvPr/>
        </p:nvSpPr>
        <p:spPr>
          <a:xfrm>
            <a:off x="7103712" y="4545929"/>
            <a:ext cx="1463040" cy="502920"/>
          </a:xfrm>
          <a:custGeom>
            <a:avLst/>
            <a:gdLst>
              <a:gd name="connsiteX0" fmla="*/ 0 w 1463040"/>
              <a:gd name="connsiteY0" fmla="*/ 502920 h 502920"/>
              <a:gd name="connsiteX1" fmla="*/ 853440 w 1463040"/>
              <a:gd name="connsiteY1" fmla="*/ 411480 h 502920"/>
              <a:gd name="connsiteX2" fmla="*/ 1463040 w 1463040"/>
              <a:gd name="connsiteY2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502920">
                <a:moveTo>
                  <a:pt x="0" y="502920"/>
                </a:moveTo>
                <a:cubicBezTo>
                  <a:pt x="304800" y="499110"/>
                  <a:pt x="609600" y="495300"/>
                  <a:pt x="853440" y="411480"/>
                </a:cubicBezTo>
                <a:cubicBezTo>
                  <a:pt x="1097280" y="327660"/>
                  <a:pt x="1280160" y="163830"/>
                  <a:pt x="146304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83742F7E-5918-470F-A7C6-CBBCA95380F7}"/>
              </a:ext>
            </a:extLst>
          </p:cNvPr>
          <p:cNvSpPr/>
          <p:nvPr/>
        </p:nvSpPr>
        <p:spPr>
          <a:xfrm>
            <a:off x="6577932" y="2739362"/>
            <a:ext cx="2674620" cy="808347"/>
          </a:xfrm>
          <a:custGeom>
            <a:avLst/>
            <a:gdLst>
              <a:gd name="connsiteX0" fmla="*/ 0 w 2674620"/>
              <a:gd name="connsiteY0" fmla="*/ 122547 h 808347"/>
              <a:gd name="connsiteX1" fmla="*/ 434340 w 2674620"/>
              <a:gd name="connsiteY1" fmla="*/ 31107 h 808347"/>
              <a:gd name="connsiteX2" fmla="*/ 914400 w 2674620"/>
              <a:gd name="connsiteY2" fmla="*/ 627 h 808347"/>
              <a:gd name="connsiteX3" fmla="*/ 1455420 w 2674620"/>
              <a:gd name="connsiteY3" fmla="*/ 53967 h 808347"/>
              <a:gd name="connsiteX4" fmla="*/ 2087880 w 2674620"/>
              <a:gd name="connsiteY4" fmla="*/ 320667 h 808347"/>
              <a:gd name="connsiteX5" fmla="*/ 2674620 w 2674620"/>
              <a:gd name="connsiteY5" fmla="*/ 808347 h 80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620" h="808347">
                <a:moveTo>
                  <a:pt x="0" y="122547"/>
                </a:moveTo>
                <a:cubicBezTo>
                  <a:pt x="140970" y="86987"/>
                  <a:pt x="281940" y="51427"/>
                  <a:pt x="434340" y="31107"/>
                </a:cubicBezTo>
                <a:cubicBezTo>
                  <a:pt x="586740" y="10787"/>
                  <a:pt x="744220" y="-3183"/>
                  <a:pt x="914400" y="627"/>
                </a:cubicBezTo>
                <a:cubicBezTo>
                  <a:pt x="1084580" y="4437"/>
                  <a:pt x="1259840" y="627"/>
                  <a:pt x="1455420" y="53967"/>
                </a:cubicBezTo>
                <a:cubicBezTo>
                  <a:pt x="1651000" y="107307"/>
                  <a:pt x="1884680" y="194937"/>
                  <a:pt x="2087880" y="320667"/>
                </a:cubicBezTo>
                <a:cubicBezTo>
                  <a:pt x="2291080" y="446397"/>
                  <a:pt x="2482850" y="627372"/>
                  <a:pt x="2674620" y="80834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F50E8A3-4C47-4F84-BA1A-CBB558694943}"/>
              </a:ext>
            </a:extLst>
          </p:cNvPr>
          <p:cNvCxnSpPr>
            <a:cxnSpLocks/>
          </p:cNvCxnSpPr>
          <p:nvPr/>
        </p:nvCxnSpPr>
        <p:spPr>
          <a:xfrm>
            <a:off x="9189689" y="3487402"/>
            <a:ext cx="86677" cy="97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D959404-D9C7-430B-A083-837151AF5446}"/>
              </a:ext>
            </a:extLst>
          </p:cNvPr>
          <p:cNvCxnSpPr>
            <a:cxnSpLocks/>
          </p:cNvCxnSpPr>
          <p:nvPr/>
        </p:nvCxnSpPr>
        <p:spPr>
          <a:xfrm flipV="1">
            <a:off x="8520814" y="4498066"/>
            <a:ext cx="76633" cy="95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6491ABF-F63F-450A-A4D3-9F9DC4899BFD}"/>
              </a:ext>
            </a:extLst>
          </p:cNvPr>
          <p:cNvCxnSpPr>
            <a:cxnSpLocks/>
          </p:cNvCxnSpPr>
          <p:nvPr/>
        </p:nvCxnSpPr>
        <p:spPr>
          <a:xfrm>
            <a:off x="5067780" y="48316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412A4FB-CC69-4C39-B0CB-A46BDB50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2868" y="2313252"/>
            <a:ext cx="4508189" cy="3276000"/>
          </a:xfrm>
          <a:prstGeom prst="rect">
            <a:avLst/>
          </a:prstGeom>
        </p:spPr>
      </p:pic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C4F109DC-3DF7-46A3-87DD-3CF6444A7102}"/>
              </a:ext>
            </a:extLst>
          </p:cNvPr>
          <p:cNvCxnSpPr>
            <a:cxnSpLocks/>
          </p:cNvCxnSpPr>
          <p:nvPr/>
        </p:nvCxnSpPr>
        <p:spPr>
          <a:xfrm>
            <a:off x="4754366" y="3040979"/>
            <a:ext cx="77163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C59F6F0-91DA-4E1D-9A76-1CBE923AAC1C}"/>
              </a:ext>
            </a:extLst>
          </p:cNvPr>
          <p:cNvCxnSpPr>
            <a:cxnSpLocks/>
          </p:cNvCxnSpPr>
          <p:nvPr/>
        </p:nvCxnSpPr>
        <p:spPr>
          <a:xfrm>
            <a:off x="5439516" y="3040979"/>
            <a:ext cx="11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941CC86-F68F-4C4E-BF25-DBA9210B2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6BC59AD2-60F2-46A8-BD2C-1050A664D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3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9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B002F-8EB0-4AE3-AA22-3562456274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B2D28BBE-BBFB-4AB3-8B47-4BE7F6FA8E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2E15C9-B993-402E-BBE3-761E84A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7322" cy="3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563925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347295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sp>
        <p:nvSpPr>
          <p:cNvPr id="16" name="Взрыв: 14 точек 15">
            <a:extLst>
              <a:ext uri="{FF2B5EF4-FFF2-40B4-BE49-F238E27FC236}">
                <a16:creationId xmlns:a16="http://schemas.microsoft.com/office/drawing/2014/main" id="{0F2FAB03-AA79-40A9-B339-99F6C768F589}"/>
              </a:ext>
            </a:extLst>
          </p:cNvPr>
          <p:cNvSpPr/>
          <p:nvPr/>
        </p:nvSpPr>
        <p:spPr>
          <a:xfrm rot="1080000">
            <a:off x="6742813" y="3343237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736CFE-0BEA-44EB-B9FA-90EB3A5E5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39" y="3472952"/>
            <a:ext cx="2109176" cy="4184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5F0A28-1E90-4FF1-A8E5-20AF66641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75" y="3943285"/>
            <a:ext cx="1594504" cy="5716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84E6D0-9F99-403E-80FC-C9AA370AEECA}"/>
              </a:ext>
            </a:extLst>
          </p:cNvPr>
          <p:cNvSpPr txBox="1"/>
          <p:nvPr/>
        </p:nvSpPr>
        <p:spPr>
          <a:xfrm>
            <a:off x="6818003" y="3520109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238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22" name="Взрыв: 14 точек 21">
            <a:extLst>
              <a:ext uri="{FF2B5EF4-FFF2-40B4-BE49-F238E27FC236}">
                <a16:creationId xmlns:a16="http://schemas.microsoft.com/office/drawing/2014/main" id="{7FE8A59D-EA23-4884-843F-8FC780D76464}"/>
              </a:ext>
            </a:extLst>
          </p:cNvPr>
          <p:cNvSpPr/>
          <p:nvPr/>
        </p:nvSpPr>
        <p:spPr>
          <a:xfrm rot="1080000">
            <a:off x="6742815" y="3954983"/>
            <a:ext cx="844975" cy="615354"/>
          </a:xfrm>
          <a:prstGeom prst="irregularSeal2">
            <a:avLst/>
          </a:prstGeom>
          <a:solidFill>
            <a:srgbClr val="606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E840-2340-410D-A46D-0835291436EE}"/>
              </a:ext>
            </a:extLst>
          </p:cNvPr>
          <p:cNvSpPr txBox="1"/>
          <p:nvPr/>
        </p:nvSpPr>
        <p:spPr>
          <a:xfrm>
            <a:off x="6827624" y="4131855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500</a:t>
            </a:r>
            <a:r>
              <a:rPr lang="ru-RU" sz="1050" dirty="0">
                <a:solidFill>
                  <a:schemeClr val="bg1"/>
                </a:solidFill>
              </a:rPr>
              <a:t> </a:t>
            </a:r>
            <a:r>
              <a:rPr lang="ru-RU" sz="1050" dirty="0" err="1">
                <a:solidFill>
                  <a:schemeClr val="bg1"/>
                </a:solidFill>
              </a:rPr>
              <a:t>стр</a:t>
            </a:r>
            <a:r>
              <a:rPr lang="en-US" sz="1050" dirty="0">
                <a:solidFill>
                  <a:schemeClr val="bg1"/>
                </a:solidFill>
              </a:rPr>
              <a:t>.</a:t>
            </a:r>
            <a:endParaRPr lang="ru-RU" sz="7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B7FFF-9FFB-4D96-8463-6EF3E54FA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69" y="1948239"/>
            <a:ext cx="4017061" cy="1133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A3E60-431E-4FF1-9EFE-FEC8E5AEF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55" y="4804821"/>
            <a:ext cx="3824287" cy="1371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0DD427-6825-43FA-8983-603A51906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2" y="1564661"/>
            <a:ext cx="2850903" cy="22276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76D781-FD0D-4BCB-94D5-1D1D4409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71" y="3891394"/>
            <a:ext cx="2586824" cy="27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4B778-0A91-4F57-A54B-3CA15CF73248}"/>
              </a:ext>
            </a:extLst>
          </p:cNvPr>
          <p:cNvSpPr txBox="1"/>
          <p:nvPr/>
        </p:nvSpPr>
        <p:spPr>
          <a:xfrm>
            <a:off x="1955353" y="2784338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C4F4CE-DC12-4A9D-807A-79536CBA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-124689"/>
            <a:ext cx="5819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1323304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4226841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5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593B7-A177-49AC-9A79-CDE13BCBC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66446F-1494-EED7-BBC3-ABB44D8E3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0F4B5C-6ABB-2B2F-67AB-3CD92015C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9F425-643C-E085-FE8D-2F36ED0D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2CD3E-4CAF-4597-A898-F31B4AB08B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70720-871F-4648-8CC0-A22DC322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F633-D0F9-DC7D-C706-22A8FFF5D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1F6E1-2751-44AC-9B7F-7D14344B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7D7486-15FB-4A53-82A7-5E21A9A39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71F325-C9C6-4557-9E1A-6404C3B02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0F67BA-91DD-4F94-BB00-D58F0C63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59" y="783000"/>
            <a:ext cx="5819775" cy="42291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Сложности верификации процессорных ядер</a:t>
            </a:r>
            <a:endParaRPr lang="ru-RU" sz="2800" b="1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C81CC50-7D3B-4EEF-89F6-960A99E76DF8}"/>
              </a:ext>
            </a:extLst>
          </p:cNvPr>
          <p:cNvSpPr/>
          <p:nvPr/>
        </p:nvSpPr>
        <p:spPr>
          <a:xfrm>
            <a:off x="1899564" y="3130560"/>
            <a:ext cx="1409700" cy="163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4593D5-8E81-4E48-A0CF-70955AE9A12A}"/>
              </a:ext>
            </a:extLst>
          </p:cNvPr>
          <p:cNvSpPr txBox="1"/>
          <p:nvPr/>
        </p:nvSpPr>
        <p:spPr>
          <a:xfrm>
            <a:off x="2325166" y="3686537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C2EA86-80C7-6760-EA53-F0180039B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90" y="4932071"/>
            <a:ext cx="2325090" cy="11494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A27B3E-DD3F-4741-8C74-050816791D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7220" y="1965399"/>
            <a:ext cx="3559427" cy="2691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08FB9C-8BB7-4945-9EBF-63215DBD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859" y="4932071"/>
            <a:ext cx="2267005" cy="1435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8DE68C-D6DD-4904-B629-305F419E0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43" y="3713620"/>
            <a:ext cx="2656984" cy="10520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D24B95-A20C-4F56-AAB3-11BAD8298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43" y="1965399"/>
            <a:ext cx="2656984" cy="1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8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FD4EE1-C622-4636-89D7-4C10EA6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2339" y="3217505"/>
            <a:ext cx="4508189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834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E73D-8377-4177-BC52-6FAD578F3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066" y="2393426"/>
            <a:ext cx="10041868" cy="72972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CF3824-3FE9-450F-9C65-9615E7C3175A}"/>
              </a:ext>
            </a:extLst>
          </p:cNvPr>
          <p:cNvCxnSpPr>
            <a:cxnSpLocks/>
          </p:cNvCxnSpPr>
          <p:nvPr/>
        </p:nvCxnSpPr>
        <p:spPr>
          <a:xfrm flipV="1">
            <a:off x="3750856" y="3474892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83959-5449-4F26-82A7-8751545454D8}"/>
              </a:ext>
            </a:extLst>
          </p:cNvPr>
          <p:cNvSpPr txBox="1"/>
          <p:nvPr/>
        </p:nvSpPr>
        <p:spPr>
          <a:xfrm>
            <a:off x="4830783" y="5066696"/>
            <a:ext cx="1636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µArch</a:t>
            </a:r>
            <a:br>
              <a:rPr lang="ru-RU" sz="3200" dirty="0"/>
            </a:br>
            <a:r>
              <a:rPr lang="ru-RU" sz="1400" dirty="0"/>
              <a:t>Микроархитектура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E4A18-5616-4094-AAC9-C70524917787}"/>
              </a:ext>
            </a:extLst>
          </p:cNvPr>
          <p:cNvCxnSpPr>
            <a:cxnSpLocks/>
          </p:cNvCxnSpPr>
          <p:nvPr/>
        </p:nvCxnSpPr>
        <p:spPr>
          <a:xfrm>
            <a:off x="3750855" y="5066696"/>
            <a:ext cx="522879" cy="29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8C4CE7-90DD-4034-B23D-615A526FFC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64" y="3011280"/>
            <a:ext cx="928349" cy="928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90721-87B1-48E1-811C-26C4AAF4783C}"/>
              </a:ext>
            </a:extLst>
          </p:cNvPr>
          <p:cNvSpPr txBox="1"/>
          <p:nvPr/>
        </p:nvSpPr>
        <p:spPr>
          <a:xfrm>
            <a:off x="4460970" y="3074782"/>
            <a:ext cx="23764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ISA</a:t>
            </a:r>
            <a:br>
              <a:rPr lang="en-US" sz="3200" dirty="0"/>
            </a:br>
            <a:r>
              <a:rPr lang="ru-RU" sz="1400" dirty="0"/>
              <a:t>Архитектура</a:t>
            </a:r>
            <a:r>
              <a:rPr lang="en-US" sz="1400" dirty="0"/>
              <a:t> </a:t>
            </a:r>
            <a:r>
              <a:rPr lang="ru-RU" sz="1400" dirty="0"/>
              <a:t>Набора Команд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1540E3-0875-4BC7-B2D6-CDDF37774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0" y="2686245"/>
            <a:ext cx="1550537" cy="10336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CC6925-C5AE-420C-A093-9351F4A3A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60" y="3623609"/>
            <a:ext cx="1752600" cy="2772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A45F02-72E0-40A3-9E3A-D46CF5D324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21" y="4657300"/>
            <a:ext cx="2843502" cy="163857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98A673-262D-4EDB-B444-59E175CC0D3F}"/>
              </a:ext>
            </a:extLst>
          </p:cNvPr>
          <p:cNvSpPr/>
          <p:nvPr/>
        </p:nvSpPr>
        <p:spPr>
          <a:xfrm>
            <a:off x="4376737" y="2800802"/>
            <a:ext cx="5924550" cy="1276350"/>
          </a:xfrm>
          <a:prstGeom prst="roundRect">
            <a:avLst/>
          </a:prstGeom>
          <a:noFill/>
          <a:ln w="19050">
            <a:solidFill>
              <a:srgbClr val="6A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5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25" y="4017956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2056" y="5049844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729580" y="4125443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6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22380"/>
              </p:ext>
            </p:extLst>
          </p:nvPr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7BF3FBA-8C0D-4459-9D63-1993F44A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0" y="4787370"/>
            <a:ext cx="6045200" cy="1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04171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605B6E-444A-472A-91B7-2A0F4B55C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840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2825ED-6B81-4870-BA22-BCF88B506B57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</p:spTree>
    <p:extLst>
      <p:ext uri="{BB962C8B-B14F-4D97-AF65-F5344CB8AC3E}">
        <p14:creationId xmlns:p14="http://schemas.microsoft.com/office/powerpoint/2010/main" val="160672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8700"/>
              </p:ext>
            </p:extLst>
          </p:nvPr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9E7942C-5143-4ADC-8F12-49C974B5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92945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49F3E0-694F-40D9-94EF-5457CD7D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1734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0388AE-121B-4C5E-A116-87276436C81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813B-8E08-494B-9B9B-B3D218E02CAC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900506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AB6C5E-BD80-4B9F-9284-8749714AC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7377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E3C85EE-C235-4B5F-B308-C237CED08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5238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60351AF-4654-4AD7-827C-AF83E1AD9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2759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C7DF5D-CF63-4992-909A-15E6B2D2C97A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F1E-8561-4619-B00D-6BE560B8BE72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5923-09ED-44F3-918E-D9F73666FA8D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</p:spTree>
    <p:extLst>
      <p:ext uri="{BB962C8B-B14F-4D97-AF65-F5344CB8AC3E}">
        <p14:creationId xmlns:p14="http://schemas.microsoft.com/office/powerpoint/2010/main" val="2891404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29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03800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3031"/>
              </p:ext>
            </p:extLst>
          </p:nvPr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656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C3A4C2-E3C5-4599-8C07-546C4F776F16}"/>
              </a:ext>
            </a:extLst>
          </p:cNvPr>
          <p:cNvSpPr txBox="1"/>
          <p:nvPr/>
        </p:nvSpPr>
        <p:spPr>
          <a:xfrm>
            <a:off x="9048750" y="4237831"/>
            <a:ext cx="13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Умножение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3DDB-751B-4AC3-AEC6-D3D76D5B9664}"/>
              </a:ext>
            </a:extLst>
          </p:cNvPr>
          <p:cNvSpPr txBox="1"/>
          <p:nvPr/>
        </p:nvSpPr>
        <p:spPr>
          <a:xfrm>
            <a:off x="9048750" y="4694418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Атомарные операции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5F3F-E8FA-4F5D-8D78-418F82C883B5}"/>
              </a:ext>
            </a:extLst>
          </p:cNvPr>
          <p:cNvSpPr txBox="1"/>
          <p:nvPr/>
        </p:nvSpPr>
        <p:spPr>
          <a:xfrm>
            <a:off x="9048750" y="5183556"/>
            <a:ext cx="258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Оп. с плавающей точкой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BA70E-DD47-4FDC-8FD1-0046BF7C4255}"/>
              </a:ext>
            </a:extLst>
          </p:cNvPr>
          <p:cNvSpPr txBox="1"/>
          <p:nvPr/>
        </p:nvSpPr>
        <p:spPr>
          <a:xfrm>
            <a:off x="9048750" y="5612791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Сжатые 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397305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0017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53716"/>
              </p:ext>
            </p:extLst>
          </p:nvPr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060"/>
              </p:ext>
            </p:extLst>
          </p:nvPr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403"/>
              </p:ext>
            </p:extLst>
          </p:nvPr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05919"/>
              </p:ext>
            </p:extLst>
          </p:nvPr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98F3BE-5B8B-4AF2-8122-C2DDDC5BF81F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92457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Архитектура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Современная и быстроразвивающаяся </a:t>
            </a:r>
            <a:r>
              <a:rPr lang="ru-RU" sz="2400" dirty="0">
                <a:solidFill>
                  <a:srgbClr val="6A57A1"/>
                </a:solidFill>
              </a:rPr>
              <a:t>архитектура набора команд.</a:t>
            </a:r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804524-3C15-4DC1-B53F-771594F8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987424"/>
            <a:ext cx="2562183" cy="405507"/>
          </a:xfrm>
          <a:prstGeom prst="rect">
            <a:avLst/>
          </a:prstGeom>
        </p:spPr>
      </p:pic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FDB3FB4A-F8C1-4EEF-9225-9172C76CE707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6240364A-A381-47D3-949F-A62A74E5FF84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C9A9FEC-00C1-4371-98B6-3C5387F545CE}"/>
              </a:ext>
            </a:extLst>
          </p:cNvPr>
          <p:cNvGraphicFramePr>
            <a:graphicFrameLocks noGrp="1"/>
          </p:cNvGraphicFramePr>
          <p:nvPr/>
        </p:nvGraphicFramePr>
        <p:xfrm>
          <a:off x="92455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79C6C6-51AB-4DC0-B5E2-C7A782A0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01408"/>
              </p:ext>
            </p:extLst>
          </p:nvPr>
        </p:nvGraphicFramePr>
        <p:xfrm>
          <a:off x="10932510" y="4398962"/>
          <a:ext cx="1054100" cy="153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1530509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68C0EC-4458-4C5B-8D9D-43CD5595CDA5}"/>
              </a:ext>
            </a:extLst>
          </p:cNvPr>
          <p:cNvSpPr txBox="1"/>
          <p:nvPr/>
        </p:nvSpPr>
        <p:spPr>
          <a:xfrm>
            <a:off x="10364272" y="469799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  <a:endParaRPr lang="ru-RU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6048A-3701-4708-9C5F-3D461BAD99F8}"/>
              </a:ext>
            </a:extLst>
          </p:cNvPr>
          <p:cNvSpPr txBox="1"/>
          <p:nvPr/>
        </p:nvSpPr>
        <p:spPr>
          <a:xfrm>
            <a:off x="8601075" y="3393830"/>
            <a:ext cx="32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Пользовательские расширения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16F7D88-4F50-4D3D-9F4D-C7A47BFB46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31650" y="3763162"/>
            <a:ext cx="617325" cy="47466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0FCBA20-179A-4C74-B16F-2200AFDF3BA7}"/>
              </a:ext>
            </a:extLst>
          </p:cNvPr>
          <p:cNvCxnSpPr>
            <a:cxnSpLocks/>
          </p:cNvCxnSpPr>
          <p:nvPr/>
        </p:nvCxnSpPr>
        <p:spPr>
          <a:xfrm>
            <a:off x="10807964" y="4202502"/>
            <a:ext cx="59972" cy="5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B040-3D7C-4DB1-A67B-8F1520F4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800" y="3216875"/>
            <a:ext cx="4508189" cy="327600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1838700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6C92-2227-4207-8122-63DAF32135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>
              <a:solidFill>
                <a:srgbClr val="6A57A1"/>
              </a:solidFill>
            </a:endParaRPr>
          </a:p>
          <a:p>
            <a:r>
              <a:rPr lang="ru-RU" sz="2400" b="1" dirty="0">
                <a:solidFill>
                  <a:srgbClr val="6A57A1"/>
                </a:solidFill>
              </a:rPr>
              <a:t>Открытая</a:t>
            </a:r>
            <a:r>
              <a:rPr lang="ru-RU" sz="2400" dirty="0">
                <a:solidFill>
                  <a:srgbClr val="6A57A1"/>
                </a:solidFill>
              </a:rPr>
              <a:t> </a:t>
            </a:r>
            <a:r>
              <a:rPr lang="ru-RU" sz="2400" dirty="0"/>
              <a:t>и свободно-распространяемая</a:t>
            </a:r>
          </a:p>
          <a:p>
            <a:pPr marL="0" indent="0">
              <a:buNone/>
            </a:pPr>
            <a:endParaRPr lang="en-US" sz="2400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8A4629-889B-4212-AAD7-A00BC019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0" y="3911479"/>
            <a:ext cx="1267481" cy="84921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44050B-2A20-44A4-869E-D2C634D1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4" y="4844581"/>
            <a:ext cx="849212" cy="8492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D86A9A-A58F-47B2-9216-795B64DC5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882C540-160F-4302-881D-86FEA1898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7197" y="4932535"/>
            <a:ext cx="691106" cy="701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01A7C6F-D36A-4F78-8AF3-ED2C7973F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8876" y="5078733"/>
            <a:ext cx="2126622" cy="3906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D97BB-5F55-4EB2-86DF-454F2A7417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7537" y="4024392"/>
            <a:ext cx="876633" cy="578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4C773E5-308D-4EB3-AB31-23AA4EB3C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18000" y="4083041"/>
            <a:ext cx="13335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4895641-6B0F-4194-8D25-ED5B1871AA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81864" y="4106244"/>
            <a:ext cx="1118738" cy="402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9B52C3-1C55-419F-9FD5-B2692BB59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B72A8AF-3DDE-465D-ACCB-D479CD769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864468" y="5049844"/>
            <a:ext cx="1905000" cy="4667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8A21BFE-4DE9-47EC-BA3C-B60DD87A8C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Большое количество </a:t>
            </a:r>
            <a:r>
              <a:rPr lang="ru-RU" sz="2400" b="1" dirty="0">
                <a:solidFill>
                  <a:srgbClr val="6A57A1"/>
                </a:solidFill>
              </a:rPr>
              <a:t>примеров и возможностей для обмена опытом</a:t>
            </a:r>
          </a:p>
          <a:p>
            <a:r>
              <a:rPr lang="ru-RU" sz="2400" dirty="0"/>
              <a:t>Возможность </a:t>
            </a:r>
            <a:r>
              <a:rPr lang="ru-RU" sz="2400" b="1" dirty="0" err="1">
                <a:solidFill>
                  <a:srgbClr val="6A57A1"/>
                </a:solidFill>
              </a:rPr>
              <a:t>переиспользования</a:t>
            </a: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4A27AD8-6C7E-43CD-AB8B-BE0AC35C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8" y="4035893"/>
            <a:ext cx="1469041" cy="656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DAE6A3-CE1F-4EDE-8F28-9FF7778C8B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7" y="4839428"/>
            <a:ext cx="1031148" cy="10311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7FA4F4-BCED-42E7-9F69-E8935D3B9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4" y="3757150"/>
            <a:ext cx="1214235" cy="121423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88DAA51-D8CC-4BDE-8ADF-AC087DCA3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20" y="3984894"/>
            <a:ext cx="2731763" cy="6454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7EB413-0283-4F25-8BA4-6D65D887AD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57" y="4875674"/>
            <a:ext cx="1764439" cy="92339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60957A2-007F-4606-B52D-3F07A9CBB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7" y="4955085"/>
            <a:ext cx="2126621" cy="6282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2221806-15B9-4452-9D23-0320B5439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021A9C-4052-4B7D-95AA-35E91E6E2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738" y="4075192"/>
            <a:ext cx="1651565" cy="55514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9D0163-6B41-43E6-9503-1E8E98325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789" y="5098545"/>
            <a:ext cx="1412177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</a:p>
          <a:p>
            <a:endParaRPr lang="ru-RU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RV32I</a:t>
            </a:r>
            <a:endParaRPr lang="ru-RU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A4E8-319F-46D9-83A5-2547E508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31CDE5-4108-41C3-8635-A8E4259F7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D2D6CD9-16C5-4217-9AC5-A5C6E7B6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19282"/>
              </p:ext>
            </p:extLst>
          </p:nvPr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5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4E5299B-1AD0-47CD-A2FF-32B69A26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0416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3FF5B29-456D-45A3-9F02-CA072B666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68803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1E17F39-03BE-4468-A79F-58F39E4C1415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ECCDFB7-74C7-45EC-93BB-07766F4E60B1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EAC4FE5-197A-4171-8184-53443AAD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27478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077B4377-95CE-48CA-812D-4C6EA5F8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6535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7028"/>
              </p:ext>
            </p:extLst>
          </p:nvPr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53271"/>
              </p:ext>
            </p:extLst>
          </p:nvPr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5A5B1205-A765-4648-9195-5BCA744F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6553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1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1D9AFB32-EB9A-4576-807A-A6E94176FB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66357"/>
          <a:ext cx="659134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42">
                  <a:extLst>
                    <a:ext uri="{9D8B030D-6E8A-4147-A177-3AD203B41FA5}">
                      <a16:colId xmlns:a16="http://schemas.microsoft.com/office/drawing/2014/main" val="3470707508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44657716"/>
                    </a:ext>
                  </a:extLst>
                </a:gridCol>
                <a:gridCol w="1689099">
                  <a:extLst>
                    <a:ext uri="{9D8B030D-6E8A-4147-A177-3AD203B41FA5}">
                      <a16:colId xmlns:a16="http://schemas.microsoft.com/office/drawing/2014/main" val="3607579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Расширение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Описание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Инструкции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0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32-битный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с уменьшенным количеством регистров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RV32I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RV64I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64-битный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RV128I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Базовый 128-битный набор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9983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BF87243-B575-4041-BA23-D0CD3F4427C4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62747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5CAB686-19D3-4E23-AD5E-EDECD488B01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5167312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24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64274BA4-4231-4A4F-B494-374F2BB687E2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85EC433A-6FB8-41D1-8CC5-04E9D6DCE883}"/>
              </a:ext>
            </a:extLst>
          </p:cNvPr>
          <p:cNvGraphicFramePr>
            <a:graphicFrameLocks noGrp="1"/>
          </p:cNvGraphicFramePr>
          <p:nvPr/>
        </p:nvGraphicFramePr>
        <p:xfrm>
          <a:off x="7810520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EFD5C53-9C38-463F-98E3-E3886BBE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756257"/>
              </p:ext>
            </p:extLst>
          </p:nvPr>
        </p:nvGraphicFramePr>
        <p:xfrm>
          <a:off x="9188494" y="5173979"/>
          <a:ext cx="1054100" cy="8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810738">
                <a:tc>
                  <a:txBody>
                    <a:bodyPr/>
                    <a:lstStyle/>
                    <a:p>
                      <a:pPr algn="ctr"/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6CC84D-6903-4429-8137-637598DC2552}"/>
              </a:ext>
            </a:extLst>
          </p:cNvPr>
          <p:cNvSpPr txBox="1"/>
          <p:nvPr/>
        </p:nvSpPr>
        <p:spPr>
          <a:xfrm>
            <a:off x="9563098" y="53946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14E018-821B-4D0E-8CF0-9D6D6A2D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89994"/>
              </p:ext>
            </p:extLst>
          </p:nvPr>
        </p:nvGraphicFramePr>
        <p:xfrm>
          <a:off x="9169399" y="4697990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25CA3B-C953-486A-BA3C-EC735FA9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6584"/>
              </p:ext>
            </p:extLst>
          </p:nvPr>
        </p:nvGraphicFramePr>
        <p:xfrm>
          <a:off x="9169399" y="4237831"/>
          <a:ext cx="1054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914581057"/>
                    </a:ext>
                  </a:extLst>
                </a:gridCol>
              </a:tblGrid>
              <a:tr h="350678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Zicsr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6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Что такое верификация цифровых устройств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553015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RV64IMACV_Zicsr_Zba_Zbb_Zbkc_Xbar_Xfoo</a:t>
            </a:r>
            <a:endParaRPr lang="ru-RU" sz="2400" dirty="0">
              <a:latin typeface="Consolas" panose="020B0609020204030204" pitchFamily="49" charset="0"/>
            </a:endParaRPr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</a:t>
            </a:r>
            <a:r>
              <a:rPr lang="en-US" sz="2400" dirty="0">
                <a:solidFill>
                  <a:srgbClr val="6A57A1"/>
                </a:solidFill>
              </a:rPr>
              <a:t>RISC-V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Особенности верификации</a:t>
            </a:r>
            <a:endParaRPr lang="ru-RU" sz="2800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E9F5BA1-15B1-4066-833B-445A62C99A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Гибкая</a:t>
            </a:r>
            <a:r>
              <a:rPr lang="ru-RU" sz="2400" dirty="0"/>
              <a:t> и расширяемая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>
                <a:solidFill>
                  <a:srgbClr val="6A57A1"/>
                </a:solidFill>
              </a:rPr>
              <a:t>Огромное количество </a:t>
            </a:r>
            <a:r>
              <a:rPr lang="ru-RU" sz="2400" dirty="0"/>
              <a:t>возможных </a:t>
            </a:r>
            <a:r>
              <a:rPr lang="ru-RU" sz="2400" b="1" dirty="0">
                <a:solidFill>
                  <a:srgbClr val="6A57A1"/>
                </a:solidFill>
              </a:rPr>
              <a:t>реализаций</a:t>
            </a:r>
          </a:p>
          <a:p>
            <a:r>
              <a:rPr lang="ru-RU" sz="2400" dirty="0"/>
              <a:t>Каждая реализация имеет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свою</a:t>
            </a:r>
            <a:r>
              <a:rPr lang="en-US" dirty="0"/>
              <a:t> </a:t>
            </a:r>
            <a:r>
              <a:rPr lang="ru-RU" dirty="0"/>
              <a:t>микроархитектуру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свой поддерживаемый набор инструкций, исходя из выбора расширений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39062B-3F4C-4095-AFCA-77522DD0C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950" y="987424"/>
            <a:ext cx="2562183" cy="4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50707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28552"/>
              </p:ext>
            </p:extLst>
          </p:nvPr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5439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319AC88-A829-DEB5-23DB-65C625540255}"/>
              </a:ext>
            </a:extLst>
          </p:cNvPr>
          <p:cNvCxnSpPr>
            <a:cxnSpLocks/>
          </p:cNvCxnSpPr>
          <p:nvPr/>
        </p:nvCxnSpPr>
        <p:spPr>
          <a:xfrm flipH="1" flipV="1">
            <a:off x="3025140" y="4596131"/>
            <a:ext cx="419100" cy="74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24BF26-9FBF-AEC6-0DB5-A3C3E7971DA5}"/>
              </a:ext>
            </a:extLst>
          </p:cNvPr>
          <p:cNvSpPr txBox="1"/>
          <p:nvPr/>
        </p:nvSpPr>
        <p:spPr>
          <a:xfrm>
            <a:off x="3444240" y="534009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FC41-2D1B-1BAD-C35C-250CD3A2123A}"/>
              </a:ext>
            </a:extLst>
          </p:cNvPr>
          <p:cNvSpPr txBox="1"/>
          <p:nvPr/>
        </p:nvSpPr>
        <p:spPr>
          <a:xfrm>
            <a:off x="4456203" y="1612625"/>
            <a:ext cx="288086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... )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5B9F94C-55A2-F7B7-5BC4-ACFF988F2560}"/>
              </a:ext>
            </a:extLst>
          </p:cNvPr>
          <p:cNvCxnSpPr>
            <a:cxnSpLocks/>
          </p:cNvCxnSpPr>
          <p:nvPr/>
        </p:nvCxnSpPr>
        <p:spPr>
          <a:xfrm flipH="1">
            <a:off x="3510280" y="2628288"/>
            <a:ext cx="945923" cy="465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55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>
              <a:solidFill>
                <a:srgbClr val="6A57A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9C536-C73C-4E61-AAB3-83BAF562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94171"/>
            <a:ext cx="7876008" cy="1222138"/>
          </a:xfrm>
          <a:prstGeom prst="rect">
            <a:avLst/>
          </a:prstGeom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9F8B7C-29DE-4A49-94C3-0F880793E3B5}"/>
              </a:ext>
            </a:extLst>
          </p:cNvPr>
          <p:cNvGraphicFramePr>
            <a:graphicFrameLocks noGrp="1"/>
          </p:cNvGraphicFramePr>
          <p:nvPr/>
        </p:nvGraphicFramePr>
        <p:xfrm>
          <a:off x="11371843" y="3035166"/>
          <a:ext cx="2833201" cy="179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201">
                  <a:extLst>
                    <a:ext uri="{9D8B030D-6E8A-4147-A177-3AD203B41FA5}">
                      <a16:colId xmlns:a16="http://schemas.microsoft.com/office/drawing/2014/main" val="2532490248"/>
                    </a:ext>
                  </a:extLst>
                </a:gridCol>
              </a:tblGrid>
              <a:tr h="179032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7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03EFE9A-F7D1-4332-9F85-26E3CC8998E8}"/>
              </a:ext>
            </a:extLst>
          </p:cNvPr>
          <p:cNvSpPr txBox="1"/>
          <p:nvPr/>
        </p:nvSpPr>
        <p:spPr>
          <a:xfrm>
            <a:off x="5648197" y="4390648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ru-RU" sz="1400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3C8F281-9932-4212-ABF8-7B04F53DD35A}"/>
              </a:ext>
            </a:extLst>
          </p:cNvPr>
          <p:cNvCxnSpPr>
            <a:cxnSpLocks/>
          </p:cNvCxnSpPr>
          <p:nvPr/>
        </p:nvCxnSpPr>
        <p:spPr>
          <a:xfrm>
            <a:off x="6505364" y="4596131"/>
            <a:ext cx="4848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749-6844-4B33-8412-68D7B0EAEEF5}"/>
              </a:ext>
            </a:extLst>
          </p:cNvPr>
          <p:cNvSpPr txBox="1"/>
          <p:nvPr/>
        </p:nvSpPr>
        <p:spPr>
          <a:xfrm>
            <a:off x="6679846" y="467287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0ns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D33E8-4590-4766-A233-1BE5A94F11F9}"/>
              </a:ext>
            </a:extLst>
          </p:cNvPr>
          <p:cNvSpPr txBox="1"/>
          <p:nvPr/>
        </p:nvSpPr>
        <p:spPr>
          <a:xfrm>
            <a:off x="7060437" y="467160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10ns</a:t>
            </a:r>
            <a:endParaRPr lang="ru-RU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DFCA8-E2D9-42CD-8983-83AEFCBD6037}"/>
              </a:ext>
            </a:extLst>
          </p:cNvPr>
          <p:cNvSpPr txBox="1"/>
          <p:nvPr/>
        </p:nvSpPr>
        <p:spPr>
          <a:xfrm>
            <a:off x="7550371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20ns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07BF-53EB-4F88-8F0E-3B3B087D291E}"/>
              </a:ext>
            </a:extLst>
          </p:cNvPr>
          <p:cNvSpPr txBox="1"/>
          <p:nvPr/>
        </p:nvSpPr>
        <p:spPr>
          <a:xfrm>
            <a:off x="8022334" y="4670459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30ns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3F8F0-0333-46B0-9377-750A9AFE82FC}"/>
              </a:ext>
            </a:extLst>
          </p:cNvPr>
          <p:cNvSpPr txBox="1"/>
          <p:nvPr/>
        </p:nvSpPr>
        <p:spPr>
          <a:xfrm>
            <a:off x="8494297" y="46715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40ns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229F2-AB76-4E75-A9CD-A533031B5FB5}"/>
              </a:ext>
            </a:extLst>
          </p:cNvPr>
          <p:cNvSpPr txBox="1"/>
          <p:nvPr/>
        </p:nvSpPr>
        <p:spPr>
          <a:xfrm>
            <a:off x="8944316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50ns</a:t>
            </a:r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79086-8FAC-4245-BAE0-E77A67809035}"/>
              </a:ext>
            </a:extLst>
          </p:cNvPr>
          <p:cNvSpPr txBox="1"/>
          <p:nvPr/>
        </p:nvSpPr>
        <p:spPr>
          <a:xfrm>
            <a:off x="9401809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60ns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8A19E9-BB94-41FB-936E-8358F30CC940}"/>
              </a:ext>
            </a:extLst>
          </p:cNvPr>
          <p:cNvSpPr txBox="1"/>
          <p:nvPr/>
        </p:nvSpPr>
        <p:spPr>
          <a:xfrm>
            <a:off x="9839510" y="467287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70ns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11B-C111-4FE8-860E-05942816294A}"/>
              </a:ext>
            </a:extLst>
          </p:cNvPr>
          <p:cNvSpPr txBox="1"/>
          <p:nvPr/>
        </p:nvSpPr>
        <p:spPr>
          <a:xfrm>
            <a:off x="10287304" y="467643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80ns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22159-1E36-403F-AD96-92BD4B3A52C7}"/>
              </a:ext>
            </a:extLst>
          </p:cNvPr>
          <p:cNvSpPr txBox="1"/>
          <p:nvPr/>
        </p:nvSpPr>
        <p:spPr>
          <a:xfrm>
            <a:off x="10753119" y="466931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90ns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8876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B3F94F7-ADE3-DECC-57D3-49CB6F1C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372404-035D-37C2-8CC7-9A45B8DB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4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1E2E6-BD98-C723-BABA-DF3B43E1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1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843EE8-0F20-66EC-A616-57900DF9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BFBF-BD44-48D7-A285-933BF62C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3FF8F4-AC2D-6330-94D3-C1C211B8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8721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E79F7F-F7CC-5940-7DFD-794D999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38E7D-6677-2345-28AF-E0D4E0BE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7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90B49-A9AF-9CFF-40D9-4ED9D8B1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BF837-31B4-A488-2862-4FF059CE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D77E4-ECEC-CA9F-6A2B-2BCB0BCA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</a:t>
            </a:r>
            <a:r>
              <a:rPr lang="ru-RU" sz="4000" b="1" dirty="0">
                <a:solidFill>
                  <a:srgbClr val="6A57A1"/>
                </a:solidFill>
              </a:rPr>
              <a:t>симуляция</a:t>
            </a:r>
            <a:endParaRPr lang="ru-RU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B81CA-903A-A02A-F348-6D3865B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16" y="2686348"/>
            <a:ext cx="4791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2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70F99AB-614E-0D51-B3C9-CA29FCD5D356}"/>
              </a:ext>
            </a:extLst>
          </p:cNvPr>
          <p:cNvCxnSpPr>
            <a:cxnSpLocks/>
          </p:cNvCxnSpPr>
          <p:nvPr/>
        </p:nvCxnSpPr>
        <p:spPr>
          <a:xfrm flipH="1" flipV="1">
            <a:off x="3601720" y="4861560"/>
            <a:ext cx="441960" cy="75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16AF-546B-BE4A-8A6B-FC0691396F96}"/>
              </a:ext>
            </a:extLst>
          </p:cNvPr>
          <p:cNvSpPr txBox="1"/>
          <p:nvPr/>
        </p:nvSpPr>
        <p:spPr>
          <a:xfrm>
            <a:off x="4043680" y="5614416"/>
            <a:ext cx="2203957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@(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 &lt;= b;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a;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9E0F676C-1FDA-03B1-1268-F06C99C45180}"/>
              </a:ext>
            </a:extLst>
          </p:cNvPr>
          <p:cNvCxnSpPr>
            <a:cxnSpLocks/>
          </p:cNvCxnSpPr>
          <p:nvPr/>
        </p:nvCxnSpPr>
        <p:spPr>
          <a:xfrm flipH="1">
            <a:off x="2000250" y="2560895"/>
            <a:ext cx="196471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2B80E-8634-A3F5-94B2-1FA8CE617CAF}"/>
              </a:ext>
            </a:extLst>
          </p:cNvPr>
          <p:cNvSpPr txBox="1"/>
          <p:nvPr/>
        </p:nvSpPr>
        <p:spPr>
          <a:xfrm>
            <a:off x="3964969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assume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req1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req2;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8CECD5-8267-100D-CA61-C5D6634D64DC}"/>
              </a:ext>
            </a:extLst>
          </p:cNvPr>
          <p:cNvCxnSpPr>
            <a:cxnSpLocks/>
          </p:cNvCxnSpPr>
          <p:nvPr/>
        </p:nvCxnSpPr>
        <p:spPr>
          <a:xfrm flipH="1">
            <a:off x="4724734" y="2560895"/>
            <a:ext cx="2597179" cy="7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5FFFA1-11DE-8EC0-FE9B-49330B68BF7F}"/>
              </a:ext>
            </a:extLst>
          </p:cNvPr>
          <p:cNvSpPr txBox="1"/>
          <p:nvPr/>
        </p:nvSpPr>
        <p:spPr>
          <a:xfrm>
            <a:off x="7321913" y="1729898"/>
            <a:ext cx="3139216" cy="8309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(prop);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!ack ##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bad;</a:t>
            </a:r>
          </a:p>
          <a:p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endproperty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6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B808FE-2F4D-4425-508D-DBCFBF93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2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68A39-A490-BB65-3DAC-D1F21362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8115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0D0762-C060-783D-DAF7-B53A0C64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077B2B-0083-4E6D-AE51-61CFCF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98" y="3216875"/>
            <a:ext cx="10130515" cy="327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Введение в верификацию процессорных 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Верификация процессорных ядер</a:t>
            </a:r>
            <a:endParaRPr lang="ru-RU" sz="2800" b="1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B28A987-7566-4596-80E9-CA4CE9659AD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b="1" dirty="0">
              <a:solidFill>
                <a:srgbClr val="6A57A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6A57A1"/>
                </a:solidFill>
              </a:rPr>
              <a:t>Верификация</a:t>
            </a:r>
            <a:r>
              <a:rPr lang="ru-RU" sz="2400" b="1" dirty="0">
                <a:solidFill>
                  <a:srgbClr val="E54F40"/>
                </a:solidFill>
              </a:rPr>
              <a:t> </a:t>
            </a:r>
            <a:r>
              <a:rPr lang="ru-RU" sz="2400" dirty="0"/>
              <a:t>– процесс обоснованного доказательства корректной работы устройства в рамках представленной на него спецификации.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539AFB0-A10B-4AF5-8381-8E4A12A0246A}"/>
              </a:ext>
            </a:extLst>
          </p:cNvPr>
          <p:cNvSpPr txBox="1">
            <a:spLocks/>
          </p:cNvSpPr>
          <p:nvPr/>
        </p:nvSpPr>
        <p:spPr>
          <a:xfrm>
            <a:off x="1663167" y="5465411"/>
            <a:ext cx="5263606" cy="6805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Proxima Nova Rg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/>
              <a:t>Спецификация </a:t>
            </a:r>
            <a:r>
              <a:rPr lang="ru-RU" sz="1600" dirty="0"/>
              <a:t>– к набор задокументированных</a:t>
            </a:r>
            <a:br>
              <a:rPr lang="ru-RU" sz="1600" dirty="0"/>
            </a:br>
            <a:r>
              <a:rPr lang="ru-RU" sz="1600" dirty="0"/>
              <a:t>требований, которым должен удовлетворять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338429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3BB97F-67C4-FB6C-D0B6-2BB65135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4E6EE-34A7-6C49-4EAC-C516D26D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91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CD44F-9297-3A4B-5A73-33B464EA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1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8F13B-A5B8-2CA2-7613-CB25789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425" y="2579252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>
                <a:solidFill>
                  <a:srgbClr val="6A57A1"/>
                </a:solidFill>
              </a:rPr>
              <a:t>Формальная верификация </a:t>
            </a:r>
            <a:r>
              <a:rPr lang="ru-RU" sz="4000" b="1" dirty="0"/>
              <a:t>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1" y="2263090"/>
            <a:ext cx="5173693" cy="3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B1C32-CE34-044B-E487-76D54D43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786" y="1632390"/>
            <a:ext cx="4359549" cy="33126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E3462-2F4A-999D-C159-B8CB22C70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77" y="1816477"/>
            <a:ext cx="4554638" cy="2671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B572D-0D80-3834-85E2-3FFEE4A271AC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C520-5EB3-6895-97C8-8BCFFC648435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E22237-6F23-6B11-CE9A-43D89BFDDB2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E7D2CBA-D02E-D299-BE23-A93E56A893A9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690688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90688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4237688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4237688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816477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760908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16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4238518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E1FD9-D37B-4E99-D808-6F4DCEBB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7" y="1398875"/>
            <a:ext cx="9056000" cy="509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68D59-8F17-BCA4-89E6-7E19A28C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398875"/>
            <a:ext cx="9056000" cy="509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6A57A1"/>
                </a:solidFill>
              </a:rPr>
              <a:t>Типы верификации их применимость для </a:t>
            </a:r>
            <a:r>
              <a:rPr lang="en-US" sz="2400" dirty="0">
                <a:solidFill>
                  <a:srgbClr val="6A57A1"/>
                </a:solidFill>
              </a:rPr>
              <a:t>RISC-V </a:t>
            </a:r>
            <a:r>
              <a:rPr lang="ru-RU" sz="2400" dirty="0">
                <a:solidFill>
                  <a:srgbClr val="6A57A1"/>
                </a:solidFill>
              </a:rPr>
              <a:t>ядер</a:t>
            </a:r>
            <a:br>
              <a:rPr lang="en-US" sz="2800" dirty="0">
                <a:solidFill>
                  <a:srgbClr val="6A57A1"/>
                </a:solidFill>
              </a:rPr>
            </a:br>
            <a:r>
              <a:rPr lang="ru-RU" sz="4000" b="1" dirty="0"/>
              <a:t>Формальная верификация и симуляция</a:t>
            </a:r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61800-6A51-32EB-155C-3C41E27506B9}"/>
              </a:ext>
            </a:extLst>
          </p:cNvPr>
          <p:cNvSpPr txBox="1"/>
          <p:nvPr/>
        </p:nvSpPr>
        <p:spPr>
          <a:xfrm>
            <a:off x="2297800" y="3945875"/>
            <a:ext cx="187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Симуляция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CFD0-B8DC-13D5-5F0A-FF1EC6D964AB}"/>
              </a:ext>
            </a:extLst>
          </p:cNvPr>
          <p:cNvSpPr txBox="1"/>
          <p:nvPr/>
        </p:nvSpPr>
        <p:spPr>
          <a:xfrm>
            <a:off x="6929021" y="3945875"/>
            <a:ext cx="423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Формальная верификация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613E84D-D4C5-F9FD-B59C-4DA7A48A506D}"/>
              </a:ext>
            </a:extLst>
          </p:cNvPr>
          <p:cNvCxnSpPr>
            <a:cxnSpLocks/>
          </p:cNvCxnSpPr>
          <p:nvPr/>
        </p:nvCxnSpPr>
        <p:spPr>
          <a:xfrm>
            <a:off x="6096000" y="1524664"/>
            <a:ext cx="0" cy="2944431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035A9F-F566-251C-D694-C882D6A1A15F}"/>
              </a:ext>
            </a:extLst>
          </p:cNvPr>
          <p:cNvCxnSpPr>
            <a:cxnSpLocks/>
          </p:cNvCxnSpPr>
          <p:nvPr/>
        </p:nvCxnSpPr>
        <p:spPr>
          <a:xfrm>
            <a:off x="838200" y="446909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51C7A9-5F76-B280-F6E1-4F204DB2CA13}"/>
              </a:ext>
            </a:extLst>
          </p:cNvPr>
          <p:cNvSpPr txBox="1"/>
          <p:nvPr/>
        </p:nvSpPr>
        <p:spPr>
          <a:xfrm>
            <a:off x="5366200" y="4469095"/>
            <a:ext cx="1563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Воздействия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29AC76-9612-6129-4662-889B92C9383A}"/>
              </a:ext>
            </a:extLst>
          </p:cNvPr>
          <p:cNvCxnSpPr>
            <a:cxnSpLocks/>
          </p:cNvCxnSpPr>
          <p:nvPr/>
        </p:nvCxnSpPr>
        <p:spPr>
          <a:xfrm>
            <a:off x="838200" y="4869205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F0ED90-8CAE-2AFC-9E5C-8B1855DEC78C}"/>
              </a:ext>
            </a:extLst>
          </p:cNvPr>
          <p:cNvSpPr txBox="1"/>
          <p:nvPr/>
        </p:nvSpPr>
        <p:spPr>
          <a:xfrm>
            <a:off x="2637925" y="4469095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Инженер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9265F-2CCC-1565-46BD-F1979AD9E3A0}"/>
              </a:ext>
            </a:extLst>
          </p:cNvPr>
          <p:cNvSpPr txBox="1"/>
          <p:nvPr/>
        </p:nvSpPr>
        <p:spPr>
          <a:xfrm>
            <a:off x="8695093" y="4480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FD74A-7071-A848-A3AC-E71A9E7F1477}"/>
              </a:ext>
            </a:extLst>
          </p:cNvPr>
          <p:cNvSpPr txBox="1"/>
          <p:nvPr/>
        </p:nvSpPr>
        <p:spPr>
          <a:xfrm>
            <a:off x="4646147" y="4881144"/>
            <a:ext cx="289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666666"/>
                </a:solidFill>
              </a:rPr>
              <a:t>Скорость </a:t>
            </a:r>
            <a:r>
              <a:rPr lang="ru-RU" sz="2000" dirty="0" err="1">
                <a:solidFill>
                  <a:srgbClr val="666666"/>
                </a:solidFill>
              </a:rPr>
              <a:t>резвёртывания</a:t>
            </a:r>
            <a:endParaRPr lang="ru-RU" sz="2000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2E78E-1019-1BB5-8C8D-41322DCE5D75}"/>
              </a:ext>
            </a:extLst>
          </p:cNvPr>
          <p:cNvSpPr txBox="1"/>
          <p:nvPr/>
        </p:nvSpPr>
        <p:spPr>
          <a:xfrm>
            <a:off x="2669916" y="4863117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Быстрее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2155-FA4E-DD3E-5885-D4ACC32190FA}"/>
              </a:ext>
            </a:extLst>
          </p:cNvPr>
          <p:cNvSpPr txBox="1"/>
          <p:nvPr/>
        </p:nvSpPr>
        <p:spPr>
          <a:xfrm>
            <a:off x="8248568" y="4871574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Медленнее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AE9C37-B567-6417-9821-F04ED50A6DDD}"/>
              </a:ext>
            </a:extLst>
          </p:cNvPr>
          <p:cNvCxnSpPr>
            <a:cxnSpLocks/>
          </p:cNvCxnSpPr>
          <p:nvPr/>
        </p:nvCxnSpPr>
        <p:spPr>
          <a:xfrm>
            <a:off x="838200" y="5292987"/>
            <a:ext cx="10325827" cy="11733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8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3331</Words>
  <Application>Microsoft Office PowerPoint</Application>
  <PresentationFormat>Широкоэкранный</PresentationFormat>
  <Paragraphs>936</Paragraphs>
  <Slides>138</Slides>
  <Notes>126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138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Courier New</vt:lpstr>
      <vt:lpstr>Proxima Nova Rg</vt:lpstr>
      <vt:lpstr>Wingdings</vt:lpstr>
      <vt:lpstr>Тема Office</vt:lpstr>
      <vt:lpstr>Особенности современных подходов к верификации RISC-V ядер</vt:lpstr>
      <vt:lpstr>План выступления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Что такое верификация цифровых устройств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Верификация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процессорных ядер Сложности верификации процессорных ядер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Архитектура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Введение в верификацию RISC-V Особенности верификации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Типы верификации их применимость для RISC-V ядер Формальная верификация и симуляция</vt:lpstr>
      <vt:lpstr>Верификация на основе симуляции и ее типы Формальная верификация и симуляция</vt:lpstr>
      <vt:lpstr>Верификация на основе симуляции и ее типы Симуляция – основа</vt:lpstr>
      <vt:lpstr>Верификация на основе симуляции и ее типы Симуляция – основа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"Hello world!"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Тестирование с самопроверкой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  <vt:lpstr>Верификация на основе симуляции и ее типы Сравнение файлов трассировки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современных подходов к верификации RISC-V ядер</dc:title>
  <dc:creator>root</dc:creator>
  <cp:lastModifiedBy>SergeyChusov</cp:lastModifiedBy>
  <cp:revision>375</cp:revision>
  <dcterms:created xsi:type="dcterms:W3CDTF">2023-10-04T15:33:19Z</dcterms:created>
  <dcterms:modified xsi:type="dcterms:W3CDTF">2023-10-10T15:08:57Z</dcterms:modified>
</cp:coreProperties>
</file>